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56"/>
  </p:notesMasterIdLst>
  <p:sldIdLst>
    <p:sldId id="452" r:id="rId2"/>
    <p:sldId id="2007" r:id="rId3"/>
    <p:sldId id="2008" r:id="rId4"/>
    <p:sldId id="2000" r:id="rId5"/>
    <p:sldId id="2004" r:id="rId6"/>
    <p:sldId id="2030" r:id="rId7"/>
    <p:sldId id="2003" r:id="rId8"/>
    <p:sldId id="2023" r:id="rId9"/>
    <p:sldId id="2024" r:id="rId10"/>
    <p:sldId id="2026" r:id="rId11"/>
    <p:sldId id="2032" r:id="rId12"/>
    <p:sldId id="2031" r:id="rId13"/>
    <p:sldId id="2027" r:id="rId14"/>
    <p:sldId id="2028" r:id="rId15"/>
    <p:sldId id="2033" r:id="rId16"/>
    <p:sldId id="2034" r:id="rId17"/>
    <p:sldId id="2035" r:id="rId18"/>
    <p:sldId id="2036" r:id="rId19"/>
    <p:sldId id="2061" r:id="rId20"/>
    <p:sldId id="2062" r:id="rId21"/>
    <p:sldId id="2063" r:id="rId22"/>
    <p:sldId id="2064" r:id="rId23"/>
    <p:sldId id="2037" r:id="rId24"/>
    <p:sldId id="2038" r:id="rId25"/>
    <p:sldId id="2065" r:id="rId26"/>
    <p:sldId id="2039" r:id="rId27"/>
    <p:sldId id="2040" r:id="rId28"/>
    <p:sldId id="2042" r:id="rId29"/>
    <p:sldId id="2041" r:id="rId30"/>
    <p:sldId id="2009" r:id="rId31"/>
    <p:sldId id="2014" r:id="rId32"/>
    <p:sldId id="2015" r:id="rId33"/>
    <p:sldId id="2016" r:id="rId34"/>
    <p:sldId id="2017" r:id="rId35"/>
    <p:sldId id="2018" r:id="rId36"/>
    <p:sldId id="2019" r:id="rId37"/>
    <p:sldId id="2020" r:id="rId38"/>
    <p:sldId id="2021" r:id="rId39"/>
    <p:sldId id="2050" r:id="rId40"/>
    <p:sldId id="1921" r:id="rId41"/>
    <p:sldId id="1901" r:id="rId42"/>
    <p:sldId id="2066" r:id="rId43"/>
    <p:sldId id="1997" r:id="rId44"/>
    <p:sldId id="2043" r:id="rId45"/>
    <p:sldId id="2044" r:id="rId46"/>
    <p:sldId id="2045" r:id="rId47"/>
    <p:sldId id="2049" r:id="rId48"/>
    <p:sldId id="2051" r:id="rId49"/>
    <p:sldId id="2067" r:id="rId50"/>
    <p:sldId id="2054" r:id="rId51"/>
    <p:sldId id="2058" r:id="rId52"/>
    <p:sldId id="2059" r:id="rId53"/>
    <p:sldId id="2060" r:id="rId54"/>
    <p:sldId id="1913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921"/>
    <a:srgbClr val="FF85FF"/>
    <a:srgbClr val="A58FC2"/>
    <a:srgbClr val="BF2DC0"/>
    <a:srgbClr val="62B3D5"/>
    <a:srgbClr val="53D5A8"/>
    <a:srgbClr val="092C63"/>
    <a:srgbClr val="DE84A2"/>
    <a:srgbClr val="C384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99"/>
    <p:restoredTop sz="90951"/>
  </p:normalViewPr>
  <p:slideViewPr>
    <p:cSldViewPr snapToGrid="0" snapToObjects="1">
      <p:cViewPr varScale="1">
        <p:scale>
          <a:sx n="142" d="100"/>
          <a:sy n="142" d="100"/>
        </p:scale>
        <p:origin x="200" y="296"/>
      </p:cViewPr>
      <p:guideLst/>
    </p:cSldViewPr>
  </p:slideViewPr>
  <p:notesTextViewPr>
    <p:cViewPr>
      <p:scale>
        <a:sx n="185" d="100"/>
        <a:sy n="18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360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FC3744-D839-8748-829D-B99E987C16D5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C3D8381-596B-7048-B5B6-E4BF80C7C58C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Canonicalization</a:t>
          </a:r>
        </a:p>
      </dgm:t>
    </dgm:pt>
    <dgm:pt modelId="{3318E1ED-3E17-1147-8B01-EBC82CD62848}" type="parTrans" cxnId="{34A080AC-5FD7-3E43-89C5-94A8E6CAE199}">
      <dgm:prSet/>
      <dgm:spPr/>
      <dgm:t>
        <a:bodyPr/>
        <a:lstStyle/>
        <a:p>
          <a:endParaRPr lang="en-US" sz="2000"/>
        </a:p>
      </dgm:t>
    </dgm:pt>
    <dgm:pt modelId="{113A19B5-2F88-4E42-BF8B-36D0FD67A0F7}" type="sibTrans" cxnId="{34A080AC-5FD7-3E43-89C5-94A8E6CAE199}">
      <dgm:prSet/>
      <dgm:spPr/>
      <dgm:t>
        <a:bodyPr/>
        <a:lstStyle/>
        <a:p>
          <a:endParaRPr lang="en-US" sz="2000"/>
        </a:p>
      </dgm:t>
    </dgm:pt>
    <dgm:pt modelId="{0D18C29B-A3BC-B54A-BA1D-8C12C679DA6C}">
      <dgm:prSet phldrT="[Text]" custT="1"/>
      <dgm:spPr/>
      <dgm:t>
        <a:bodyPr/>
        <a:lstStyle/>
        <a:p>
          <a:r>
            <a:rPr lang="en-US" sz="1800" dirty="0"/>
            <a:t>Stabilization</a:t>
          </a:r>
        </a:p>
      </dgm:t>
    </dgm:pt>
    <dgm:pt modelId="{76B9F107-3190-824E-891E-74F45F0D1BE0}" type="parTrans" cxnId="{33E509C4-374D-DE48-8963-21B6A10C9FD3}">
      <dgm:prSet/>
      <dgm:spPr/>
      <dgm:t>
        <a:bodyPr/>
        <a:lstStyle/>
        <a:p>
          <a:endParaRPr lang="en-US" sz="2000"/>
        </a:p>
      </dgm:t>
    </dgm:pt>
    <dgm:pt modelId="{D2FA4C4A-D6F6-7F43-B810-1BE8A62C6670}" type="sibTrans" cxnId="{33E509C4-374D-DE48-8963-21B6A10C9FD3}">
      <dgm:prSet/>
      <dgm:spPr/>
      <dgm:t>
        <a:bodyPr/>
        <a:lstStyle/>
        <a:p>
          <a:endParaRPr lang="en-US" sz="2000"/>
        </a:p>
      </dgm:t>
    </dgm:pt>
    <dgm:pt modelId="{92DA0643-A751-C149-857C-669B503CAD23}">
      <dgm:prSet phldrT="[Text]" custT="1"/>
      <dgm:spPr/>
      <dgm:t>
        <a:bodyPr/>
        <a:lstStyle/>
        <a:p>
          <a:r>
            <a:rPr lang="en-US" sz="1800" dirty="0"/>
            <a:t>Specialization</a:t>
          </a:r>
        </a:p>
      </dgm:t>
    </dgm:pt>
    <dgm:pt modelId="{DBCF1D46-859B-CD42-9933-E740322E9EF7}" type="parTrans" cxnId="{A5678768-3ECF-9D42-9013-A4B940ADE12B}">
      <dgm:prSet/>
      <dgm:spPr/>
      <dgm:t>
        <a:bodyPr/>
        <a:lstStyle/>
        <a:p>
          <a:endParaRPr lang="en-US" sz="2000"/>
        </a:p>
      </dgm:t>
    </dgm:pt>
    <dgm:pt modelId="{F43F771C-E783-8147-B3D6-8680E5A40C60}" type="sibTrans" cxnId="{A5678768-3ECF-9D42-9013-A4B940ADE12B}">
      <dgm:prSet/>
      <dgm:spPr/>
      <dgm:t>
        <a:bodyPr/>
        <a:lstStyle/>
        <a:p>
          <a:endParaRPr lang="en-US" sz="2000"/>
        </a:p>
      </dgm:t>
    </dgm:pt>
    <dgm:pt modelId="{62AEDCC2-3E4C-DE47-95EE-B61CF7F6AE07}">
      <dgm:prSet phldrT="[Text]" custT="1"/>
      <dgm:spPr/>
      <dgm:t>
        <a:bodyPr/>
        <a:lstStyle/>
        <a:p>
          <a:r>
            <a:rPr lang="en-US" sz="1800" dirty="0"/>
            <a:t>GPU Transfer</a:t>
          </a:r>
        </a:p>
      </dgm:t>
    </dgm:pt>
    <dgm:pt modelId="{3F37CE92-CC08-BE47-9A17-F36578EBFCB6}" type="parTrans" cxnId="{4D25980B-E465-FD42-9658-53F108097E71}">
      <dgm:prSet/>
      <dgm:spPr/>
      <dgm:t>
        <a:bodyPr/>
        <a:lstStyle/>
        <a:p>
          <a:endParaRPr lang="en-US" sz="2000"/>
        </a:p>
      </dgm:t>
    </dgm:pt>
    <dgm:pt modelId="{C644C71F-BB16-7B40-BED0-462911948B7E}" type="sibTrans" cxnId="{4D25980B-E465-FD42-9658-53F108097E71}">
      <dgm:prSet/>
      <dgm:spPr/>
      <dgm:t>
        <a:bodyPr/>
        <a:lstStyle/>
        <a:p>
          <a:endParaRPr lang="en-US" sz="2000"/>
        </a:p>
      </dgm:t>
    </dgm:pt>
    <dgm:pt modelId="{91359521-1E6D-3641-8402-EF5B96F7933B}">
      <dgm:prSet phldrT="[Text]" custT="1"/>
      <dgm:spPr/>
      <dgm:t>
        <a:bodyPr/>
        <a:lstStyle/>
        <a:p>
          <a:r>
            <a:rPr lang="en-US" sz="1800" dirty="0"/>
            <a:t>Code Generation</a:t>
          </a:r>
        </a:p>
      </dgm:t>
    </dgm:pt>
    <dgm:pt modelId="{B71A839C-6698-E347-A870-0A7662AA06F5}" type="parTrans" cxnId="{B6654347-0FFA-0142-830C-4C67BB381162}">
      <dgm:prSet/>
      <dgm:spPr/>
      <dgm:t>
        <a:bodyPr/>
        <a:lstStyle/>
        <a:p>
          <a:endParaRPr lang="en-US" sz="2000"/>
        </a:p>
      </dgm:t>
    </dgm:pt>
    <dgm:pt modelId="{F9A9934F-E9DD-8F44-9918-BCEE057CE795}" type="sibTrans" cxnId="{B6654347-0FFA-0142-830C-4C67BB381162}">
      <dgm:prSet/>
      <dgm:spPr/>
      <dgm:t>
        <a:bodyPr/>
        <a:lstStyle/>
        <a:p>
          <a:endParaRPr lang="en-US" sz="2000"/>
        </a:p>
      </dgm:t>
    </dgm:pt>
    <dgm:pt modelId="{752FD97E-C0BE-5349-9660-28EC2126BBA2}" type="pres">
      <dgm:prSet presAssocID="{0FFC3744-D839-8748-829D-B99E987C16D5}" presName="Name0" presStyleCnt="0">
        <dgm:presLayoutVars>
          <dgm:dir/>
          <dgm:resizeHandles val="exact"/>
        </dgm:presLayoutVars>
      </dgm:prSet>
      <dgm:spPr/>
    </dgm:pt>
    <dgm:pt modelId="{F0383B66-17CF-EE4E-B625-B9ECDF197FCE}" type="pres">
      <dgm:prSet presAssocID="{6C3D8381-596B-7048-B5B6-E4BF80C7C58C}" presName="parTxOnly" presStyleLbl="node1" presStyleIdx="0" presStyleCnt="5">
        <dgm:presLayoutVars>
          <dgm:bulletEnabled val="1"/>
        </dgm:presLayoutVars>
      </dgm:prSet>
      <dgm:spPr/>
    </dgm:pt>
    <dgm:pt modelId="{076D7062-CB85-A949-9BFF-93B81EA30FBA}" type="pres">
      <dgm:prSet presAssocID="{113A19B5-2F88-4E42-BF8B-36D0FD67A0F7}" presName="parSpace" presStyleCnt="0"/>
      <dgm:spPr/>
    </dgm:pt>
    <dgm:pt modelId="{48273260-A996-EA4E-9316-97660D6DCAB4}" type="pres">
      <dgm:prSet presAssocID="{0D18C29B-A3BC-B54A-BA1D-8C12C679DA6C}" presName="parTxOnly" presStyleLbl="node1" presStyleIdx="1" presStyleCnt="5">
        <dgm:presLayoutVars>
          <dgm:bulletEnabled val="1"/>
        </dgm:presLayoutVars>
      </dgm:prSet>
      <dgm:spPr/>
    </dgm:pt>
    <dgm:pt modelId="{B78A9E53-ACE8-4E48-B19E-0759EE45E1D1}" type="pres">
      <dgm:prSet presAssocID="{D2FA4C4A-D6F6-7F43-B810-1BE8A62C6670}" presName="parSpace" presStyleCnt="0"/>
      <dgm:spPr/>
    </dgm:pt>
    <dgm:pt modelId="{263A57C9-6726-614C-8D34-3C8E28AC74DD}" type="pres">
      <dgm:prSet presAssocID="{92DA0643-A751-C149-857C-669B503CAD23}" presName="parTxOnly" presStyleLbl="node1" presStyleIdx="2" presStyleCnt="5" custScaleX="115141">
        <dgm:presLayoutVars>
          <dgm:bulletEnabled val="1"/>
        </dgm:presLayoutVars>
      </dgm:prSet>
      <dgm:spPr/>
    </dgm:pt>
    <dgm:pt modelId="{57BC407D-A689-224E-AF0D-3689BF09E1A6}" type="pres">
      <dgm:prSet presAssocID="{F43F771C-E783-8147-B3D6-8680E5A40C60}" presName="parSpace" presStyleCnt="0"/>
      <dgm:spPr/>
    </dgm:pt>
    <dgm:pt modelId="{99D30123-5F77-2F4F-882E-FD0CEAC70D27}" type="pres">
      <dgm:prSet presAssocID="{62AEDCC2-3E4C-DE47-95EE-B61CF7F6AE07}" presName="parTxOnly" presStyleLbl="node1" presStyleIdx="3" presStyleCnt="5">
        <dgm:presLayoutVars>
          <dgm:bulletEnabled val="1"/>
        </dgm:presLayoutVars>
      </dgm:prSet>
      <dgm:spPr/>
    </dgm:pt>
    <dgm:pt modelId="{D53B56FB-3C76-8D4F-A330-F4FD4894A722}" type="pres">
      <dgm:prSet presAssocID="{C644C71F-BB16-7B40-BED0-462911948B7E}" presName="parSpace" presStyleCnt="0"/>
      <dgm:spPr/>
    </dgm:pt>
    <dgm:pt modelId="{4F860D2D-69FF-6B42-8D74-309EA0074E62}" type="pres">
      <dgm:prSet presAssocID="{91359521-1E6D-3641-8402-EF5B96F7933B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D25980B-E465-FD42-9658-53F108097E71}" srcId="{0FFC3744-D839-8748-829D-B99E987C16D5}" destId="{62AEDCC2-3E4C-DE47-95EE-B61CF7F6AE07}" srcOrd="3" destOrd="0" parTransId="{3F37CE92-CC08-BE47-9A17-F36578EBFCB6}" sibTransId="{C644C71F-BB16-7B40-BED0-462911948B7E}"/>
    <dgm:cxn modelId="{C596C025-B001-E543-9F4E-AACB53A7A276}" type="presOf" srcId="{6C3D8381-596B-7048-B5B6-E4BF80C7C58C}" destId="{F0383B66-17CF-EE4E-B625-B9ECDF197FCE}" srcOrd="0" destOrd="0" presId="urn:microsoft.com/office/officeart/2005/8/layout/hChevron3"/>
    <dgm:cxn modelId="{B6654347-0FFA-0142-830C-4C67BB381162}" srcId="{0FFC3744-D839-8748-829D-B99E987C16D5}" destId="{91359521-1E6D-3641-8402-EF5B96F7933B}" srcOrd="4" destOrd="0" parTransId="{B71A839C-6698-E347-A870-0A7662AA06F5}" sibTransId="{F9A9934F-E9DD-8F44-9918-BCEE057CE795}"/>
    <dgm:cxn modelId="{A62B4B4E-8037-7C4E-B87E-7F0552E0B9A1}" type="presOf" srcId="{92DA0643-A751-C149-857C-669B503CAD23}" destId="{263A57C9-6726-614C-8D34-3C8E28AC74DD}" srcOrd="0" destOrd="0" presId="urn:microsoft.com/office/officeart/2005/8/layout/hChevron3"/>
    <dgm:cxn modelId="{A71A2C5D-7374-F94A-AFB3-942A4B8B71E5}" type="presOf" srcId="{0FFC3744-D839-8748-829D-B99E987C16D5}" destId="{752FD97E-C0BE-5349-9660-28EC2126BBA2}" srcOrd="0" destOrd="0" presId="urn:microsoft.com/office/officeart/2005/8/layout/hChevron3"/>
    <dgm:cxn modelId="{A5678768-3ECF-9D42-9013-A4B940ADE12B}" srcId="{0FFC3744-D839-8748-829D-B99E987C16D5}" destId="{92DA0643-A751-C149-857C-669B503CAD23}" srcOrd="2" destOrd="0" parTransId="{DBCF1D46-859B-CD42-9933-E740322E9EF7}" sibTransId="{F43F771C-E783-8147-B3D6-8680E5A40C60}"/>
    <dgm:cxn modelId="{05E01470-16A0-5E46-960A-52266D2623E9}" type="presOf" srcId="{62AEDCC2-3E4C-DE47-95EE-B61CF7F6AE07}" destId="{99D30123-5F77-2F4F-882E-FD0CEAC70D27}" srcOrd="0" destOrd="0" presId="urn:microsoft.com/office/officeart/2005/8/layout/hChevron3"/>
    <dgm:cxn modelId="{34A080AC-5FD7-3E43-89C5-94A8E6CAE199}" srcId="{0FFC3744-D839-8748-829D-B99E987C16D5}" destId="{6C3D8381-596B-7048-B5B6-E4BF80C7C58C}" srcOrd="0" destOrd="0" parTransId="{3318E1ED-3E17-1147-8B01-EBC82CD62848}" sibTransId="{113A19B5-2F88-4E42-BF8B-36D0FD67A0F7}"/>
    <dgm:cxn modelId="{064236B1-F0DE-7148-B9BC-B0321AC8C58C}" type="presOf" srcId="{91359521-1E6D-3641-8402-EF5B96F7933B}" destId="{4F860D2D-69FF-6B42-8D74-309EA0074E62}" srcOrd="0" destOrd="0" presId="urn:microsoft.com/office/officeart/2005/8/layout/hChevron3"/>
    <dgm:cxn modelId="{33E509C4-374D-DE48-8963-21B6A10C9FD3}" srcId="{0FFC3744-D839-8748-829D-B99E987C16D5}" destId="{0D18C29B-A3BC-B54A-BA1D-8C12C679DA6C}" srcOrd="1" destOrd="0" parTransId="{76B9F107-3190-824E-891E-74F45F0D1BE0}" sibTransId="{D2FA4C4A-D6F6-7F43-B810-1BE8A62C6670}"/>
    <dgm:cxn modelId="{3DEBFBCE-BEED-8442-AAF2-468D086F3D66}" type="presOf" srcId="{0D18C29B-A3BC-B54A-BA1D-8C12C679DA6C}" destId="{48273260-A996-EA4E-9316-97660D6DCAB4}" srcOrd="0" destOrd="0" presId="urn:microsoft.com/office/officeart/2005/8/layout/hChevron3"/>
    <dgm:cxn modelId="{0C55D5AB-9D56-404C-9998-0306DBB645D8}" type="presParOf" srcId="{752FD97E-C0BE-5349-9660-28EC2126BBA2}" destId="{F0383B66-17CF-EE4E-B625-B9ECDF197FCE}" srcOrd="0" destOrd="0" presId="urn:microsoft.com/office/officeart/2005/8/layout/hChevron3"/>
    <dgm:cxn modelId="{F2604AB7-6449-5C42-82F4-64368E8FFB53}" type="presParOf" srcId="{752FD97E-C0BE-5349-9660-28EC2126BBA2}" destId="{076D7062-CB85-A949-9BFF-93B81EA30FBA}" srcOrd="1" destOrd="0" presId="urn:microsoft.com/office/officeart/2005/8/layout/hChevron3"/>
    <dgm:cxn modelId="{E95AF58A-D424-414E-A05B-ED0C20531410}" type="presParOf" srcId="{752FD97E-C0BE-5349-9660-28EC2126BBA2}" destId="{48273260-A996-EA4E-9316-97660D6DCAB4}" srcOrd="2" destOrd="0" presId="urn:microsoft.com/office/officeart/2005/8/layout/hChevron3"/>
    <dgm:cxn modelId="{34321753-D5F5-344A-825E-1AC53B587991}" type="presParOf" srcId="{752FD97E-C0BE-5349-9660-28EC2126BBA2}" destId="{B78A9E53-ACE8-4E48-B19E-0759EE45E1D1}" srcOrd="3" destOrd="0" presId="urn:microsoft.com/office/officeart/2005/8/layout/hChevron3"/>
    <dgm:cxn modelId="{1900C54A-7EF0-9C4B-874C-C950EC2786F7}" type="presParOf" srcId="{752FD97E-C0BE-5349-9660-28EC2126BBA2}" destId="{263A57C9-6726-614C-8D34-3C8E28AC74DD}" srcOrd="4" destOrd="0" presId="urn:microsoft.com/office/officeart/2005/8/layout/hChevron3"/>
    <dgm:cxn modelId="{13C5DE42-99A0-A440-9CDB-C4A746F847CC}" type="presParOf" srcId="{752FD97E-C0BE-5349-9660-28EC2126BBA2}" destId="{57BC407D-A689-224E-AF0D-3689BF09E1A6}" srcOrd="5" destOrd="0" presId="urn:microsoft.com/office/officeart/2005/8/layout/hChevron3"/>
    <dgm:cxn modelId="{DAA35625-B9DF-C84C-81E0-D82B5A6448A2}" type="presParOf" srcId="{752FD97E-C0BE-5349-9660-28EC2126BBA2}" destId="{99D30123-5F77-2F4F-882E-FD0CEAC70D27}" srcOrd="6" destOrd="0" presId="urn:microsoft.com/office/officeart/2005/8/layout/hChevron3"/>
    <dgm:cxn modelId="{9EFF7391-C65E-844C-82F0-EB61DF14FE9D}" type="presParOf" srcId="{752FD97E-C0BE-5349-9660-28EC2126BBA2}" destId="{D53B56FB-3C76-8D4F-A330-F4FD4894A722}" srcOrd="7" destOrd="0" presId="urn:microsoft.com/office/officeart/2005/8/layout/hChevron3"/>
    <dgm:cxn modelId="{4719781D-800B-ED44-97BF-610CB060DCC6}" type="presParOf" srcId="{752FD97E-C0BE-5349-9660-28EC2126BBA2}" destId="{4F860D2D-69FF-6B42-8D74-309EA0074E62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FC3744-D839-8748-829D-B99E987C16D5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C3D8381-596B-7048-B5B6-E4BF80C7C58C}">
      <dgm:prSet phldrT="[Text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Canonicalization</a:t>
          </a:r>
        </a:p>
      </dgm:t>
    </dgm:pt>
    <dgm:pt modelId="{3318E1ED-3E17-1147-8B01-EBC82CD62848}" type="parTrans" cxnId="{34A080AC-5FD7-3E43-89C5-94A8E6CAE199}">
      <dgm:prSet/>
      <dgm:spPr/>
      <dgm:t>
        <a:bodyPr/>
        <a:lstStyle/>
        <a:p>
          <a:endParaRPr lang="en-US" sz="2000"/>
        </a:p>
      </dgm:t>
    </dgm:pt>
    <dgm:pt modelId="{113A19B5-2F88-4E42-BF8B-36D0FD67A0F7}" type="sibTrans" cxnId="{34A080AC-5FD7-3E43-89C5-94A8E6CAE199}">
      <dgm:prSet/>
      <dgm:spPr/>
      <dgm:t>
        <a:bodyPr/>
        <a:lstStyle/>
        <a:p>
          <a:endParaRPr lang="en-US" sz="2000"/>
        </a:p>
      </dgm:t>
    </dgm:pt>
    <dgm:pt modelId="{0D18C29B-A3BC-B54A-BA1D-8C12C679DA6C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Stabilization</a:t>
          </a:r>
        </a:p>
      </dgm:t>
    </dgm:pt>
    <dgm:pt modelId="{76B9F107-3190-824E-891E-74F45F0D1BE0}" type="parTrans" cxnId="{33E509C4-374D-DE48-8963-21B6A10C9FD3}">
      <dgm:prSet/>
      <dgm:spPr/>
      <dgm:t>
        <a:bodyPr/>
        <a:lstStyle/>
        <a:p>
          <a:endParaRPr lang="en-US" sz="2000"/>
        </a:p>
      </dgm:t>
    </dgm:pt>
    <dgm:pt modelId="{D2FA4C4A-D6F6-7F43-B810-1BE8A62C6670}" type="sibTrans" cxnId="{33E509C4-374D-DE48-8963-21B6A10C9FD3}">
      <dgm:prSet/>
      <dgm:spPr/>
      <dgm:t>
        <a:bodyPr/>
        <a:lstStyle/>
        <a:p>
          <a:endParaRPr lang="en-US" sz="2000"/>
        </a:p>
      </dgm:t>
    </dgm:pt>
    <dgm:pt modelId="{92DA0643-A751-C149-857C-669B503CAD23}">
      <dgm:prSet phldrT="[Text]" custT="1"/>
      <dgm:spPr/>
      <dgm:t>
        <a:bodyPr/>
        <a:lstStyle/>
        <a:p>
          <a:r>
            <a:rPr lang="en-US" sz="1800" dirty="0"/>
            <a:t>Specialization</a:t>
          </a:r>
        </a:p>
      </dgm:t>
    </dgm:pt>
    <dgm:pt modelId="{DBCF1D46-859B-CD42-9933-E740322E9EF7}" type="parTrans" cxnId="{A5678768-3ECF-9D42-9013-A4B940ADE12B}">
      <dgm:prSet/>
      <dgm:spPr/>
      <dgm:t>
        <a:bodyPr/>
        <a:lstStyle/>
        <a:p>
          <a:endParaRPr lang="en-US" sz="2000"/>
        </a:p>
      </dgm:t>
    </dgm:pt>
    <dgm:pt modelId="{F43F771C-E783-8147-B3D6-8680E5A40C60}" type="sibTrans" cxnId="{A5678768-3ECF-9D42-9013-A4B940ADE12B}">
      <dgm:prSet/>
      <dgm:spPr/>
      <dgm:t>
        <a:bodyPr/>
        <a:lstStyle/>
        <a:p>
          <a:endParaRPr lang="en-US" sz="2000"/>
        </a:p>
      </dgm:t>
    </dgm:pt>
    <dgm:pt modelId="{62AEDCC2-3E4C-DE47-95EE-B61CF7F6AE07}">
      <dgm:prSet phldrT="[Text]" custT="1"/>
      <dgm:spPr/>
      <dgm:t>
        <a:bodyPr/>
        <a:lstStyle/>
        <a:p>
          <a:r>
            <a:rPr lang="en-US" sz="1800" dirty="0"/>
            <a:t>GPU Transfer</a:t>
          </a:r>
        </a:p>
      </dgm:t>
    </dgm:pt>
    <dgm:pt modelId="{3F37CE92-CC08-BE47-9A17-F36578EBFCB6}" type="parTrans" cxnId="{4D25980B-E465-FD42-9658-53F108097E71}">
      <dgm:prSet/>
      <dgm:spPr/>
      <dgm:t>
        <a:bodyPr/>
        <a:lstStyle/>
        <a:p>
          <a:endParaRPr lang="en-US" sz="2000"/>
        </a:p>
      </dgm:t>
    </dgm:pt>
    <dgm:pt modelId="{C644C71F-BB16-7B40-BED0-462911948B7E}" type="sibTrans" cxnId="{4D25980B-E465-FD42-9658-53F108097E71}">
      <dgm:prSet/>
      <dgm:spPr/>
      <dgm:t>
        <a:bodyPr/>
        <a:lstStyle/>
        <a:p>
          <a:endParaRPr lang="en-US" sz="2000"/>
        </a:p>
      </dgm:t>
    </dgm:pt>
    <dgm:pt modelId="{91359521-1E6D-3641-8402-EF5B96F7933B}">
      <dgm:prSet phldrT="[Text]" custT="1"/>
      <dgm:spPr/>
      <dgm:t>
        <a:bodyPr/>
        <a:lstStyle/>
        <a:p>
          <a:r>
            <a:rPr lang="en-US" sz="1800" dirty="0"/>
            <a:t>Code Generation</a:t>
          </a:r>
        </a:p>
      </dgm:t>
    </dgm:pt>
    <dgm:pt modelId="{B71A839C-6698-E347-A870-0A7662AA06F5}" type="parTrans" cxnId="{B6654347-0FFA-0142-830C-4C67BB381162}">
      <dgm:prSet/>
      <dgm:spPr/>
      <dgm:t>
        <a:bodyPr/>
        <a:lstStyle/>
        <a:p>
          <a:endParaRPr lang="en-US" sz="2000"/>
        </a:p>
      </dgm:t>
    </dgm:pt>
    <dgm:pt modelId="{F9A9934F-E9DD-8F44-9918-BCEE057CE795}" type="sibTrans" cxnId="{B6654347-0FFA-0142-830C-4C67BB381162}">
      <dgm:prSet/>
      <dgm:spPr/>
      <dgm:t>
        <a:bodyPr/>
        <a:lstStyle/>
        <a:p>
          <a:endParaRPr lang="en-US" sz="2000"/>
        </a:p>
      </dgm:t>
    </dgm:pt>
    <dgm:pt modelId="{752FD97E-C0BE-5349-9660-28EC2126BBA2}" type="pres">
      <dgm:prSet presAssocID="{0FFC3744-D839-8748-829D-B99E987C16D5}" presName="Name0" presStyleCnt="0">
        <dgm:presLayoutVars>
          <dgm:dir/>
          <dgm:resizeHandles val="exact"/>
        </dgm:presLayoutVars>
      </dgm:prSet>
      <dgm:spPr/>
    </dgm:pt>
    <dgm:pt modelId="{F0383B66-17CF-EE4E-B625-B9ECDF197FCE}" type="pres">
      <dgm:prSet presAssocID="{6C3D8381-596B-7048-B5B6-E4BF80C7C58C}" presName="parTxOnly" presStyleLbl="node1" presStyleIdx="0" presStyleCnt="5">
        <dgm:presLayoutVars>
          <dgm:bulletEnabled val="1"/>
        </dgm:presLayoutVars>
      </dgm:prSet>
      <dgm:spPr/>
    </dgm:pt>
    <dgm:pt modelId="{076D7062-CB85-A949-9BFF-93B81EA30FBA}" type="pres">
      <dgm:prSet presAssocID="{113A19B5-2F88-4E42-BF8B-36D0FD67A0F7}" presName="parSpace" presStyleCnt="0"/>
      <dgm:spPr/>
    </dgm:pt>
    <dgm:pt modelId="{48273260-A996-EA4E-9316-97660D6DCAB4}" type="pres">
      <dgm:prSet presAssocID="{0D18C29B-A3BC-B54A-BA1D-8C12C679DA6C}" presName="parTxOnly" presStyleLbl="node1" presStyleIdx="1" presStyleCnt="5">
        <dgm:presLayoutVars>
          <dgm:bulletEnabled val="1"/>
        </dgm:presLayoutVars>
      </dgm:prSet>
      <dgm:spPr/>
    </dgm:pt>
    <dgm:pt modelId="{B78A9E53-ACE8-4E48-B19E-0759EE45E1D1}" type="pres">
      <dgm:prSet presAssocID="{D2FA4C4A-D6F6-7F43-B810-1BE8A62C6670}" presName="parSpace" presStyleCnt="0"/>
      <dgm:spPr/>
    </dgm:pt>
    <dgm:pt modelId="{263A57C9-6726-614C-8D34-3C8E28AC74DD}" type="pres">
      <dgm:prSet presAssocID="{92DA0643-A751-C149-857C-669B503CAD23}" presName="parTxOnly" presStyleLbl="node1" presStyleIdx="2" presStyleCnt="5" custScaleX="115141">
        <dgm:presLayoutVars>
          <dgm:bulletEnabled val="1"/>
        </dgm:presLayoutVars>
      </dgm:prSet>
      <dgm:spPr/>
    </dgm:pt>
    <dgm:pt modelId="{57BC407D-A689-224E-AF0D-3689BF09E1A6}" type="pres">
      <dgm:prSet presAssocID="{F43F771C-E783-8147-B3D6-8680E5A40C60}" presName="parSpace" presStyleCnt="0"/>
      <dgm:spPr/>
    </dgm:pt>
    <dgm:pt modelId="{99D30123-5F77-2F4F-882E-FD0CEAC70D27}" type="pres">
      <dgm:prSet presAssocID="{62AEDCC2-3E4C-DE47-95EE-B61CF7F6AE07}" presName="parTxOnly" presStyleLbl="node1" presStyleIdx="3" presStyleCnt="5">
        <dgm:presLayoutVars>
          <dgm:bulletEnabled val="1"/>
        </dgm:presLayoutVars>
      </dgm:prSet>
      <dgm:spPr/>
    </dgm:pt>
    <dgm:pt modelId="{D53B56FB-3C76-8D4F-A330-F4FD4894A722}" type="pres">
      <dgm:prSet presAssocID="{C644C71F-BB16-7B40-BED0-462911948B7E}" presName="parSpace" presStyleCnt="0"/>
      <dgm:spPr/>
    </dgm:pt>
    <dgm:pt modelId="{4F860D2D-69FF-6B42-8D74-309EA0074E62}" type="pres">
      <dgm:prSet presAssocID="{91359521-1E6D-3641-8402-EF5B96F7933B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D25980B-E465-FD42-9658-53F108097E71}" srcId="{0FFC3744-D839-8748-829D-B99E987C16D5}" destId="{62AEDCC2-3E4C-DE47-95EE-B61CF7F6AE07}" srcOrd="3" destOrd="0" parTransId="{3F37CE92-CC08-BE47-9A17-F36578EBFCB6}" sibTransId="{C644C71F-BB16-7B40-BED0-462911948B7E}"/>
    <dgm:cxn modelId="{C596C025-B001-E543-9F4E-AACB53A7A276}" type="presOf" srcId="{6C3D8381-596B-7048-B5B6-E4BF80C7C58C}" destId="{F0383B66-17CF-EE4E-B625-B9ECDF197FCE}" srcOrd="0" destOrd="0" presId="urn:microsoft.com/office/officeart/2005/8/layout/hChevron3"/>
    <dgm:cxn modelId="{B6654347-0FFA-0142-830C-4C67BB381162}" srcId="{0FFC3744-D839-8748-829D-B99E987C16D5}" destId="{91359521-1E6D-3641-8402-EF5B96F7933B}" srcOrd="4" destOrd="0" parTransId="{B71A839C-6698-E347-A870-0A7662AA06F5}" sibTransId="{F9A9934F-E9DD-8F44-9918-BCEE057CE795}"/>
    <dgm:cxn modelId="{A62B4B4E-8037-7C4E-B87E-7F0552E0B9A1}" type="presOf" srcId="{92DA0643-A751-C149-857C-669B503CAD23}" destId="{263A57C9-6726-614C-8D34-3C8E28AC74DD}" srcOrd="0" destOrd="0" presId="urn:microsoft.com/office/officeart/2005/8/layout/hChevron3"/>
    <dgm:cxn modelId="{A71A2C5D-7374-F94A-AFB3-942A4B8B71E5}" type="presOf" srcId="{0FFC3744-D839-8748-829D-B99E987C16D5}" destId="{752FD97E-C0BE-5349-9660-28EC2126BBA2}" srcOrd="0" destOrd="0" presId="urn:microsoft.com/office/officeart/2005/8/layout/hChevron3"/>
    <dgm:cxn modelId="{A5678768-3ECF-9D42-9013-A4B940ADE12B}" srcId="{0FFC3744-D839-8748-829D-B99E987C16D5}" destId="{92DA0643-A751-C149-857C-669B503CAD23}" srcOrd="2" destOrd="0" parTransId="{DBCF1D46-859B-CD42-9933-E740322E9EF7}" sibTransId="{F43F771C-E783-8147-B3D6-8680E5A40C60}"/>
    <dgm:cxn modelId="{05E01470-16A0-5E46-960A-52266D2623E9}" type="presOf" srcId="{62AEDCC2-3E4C-DE47-95EE-B61CF7F6AE07}" destId="{99D30123-5F77-2F4F-882E-FD0CEAC70D27}" srcOrd="0" destOrd="0" presId="urn:microsoft.com/office/officeart/2005/8/layout/hChevron3"/>
    <dgm:cxn modelId="{34A080AC-5FD7-3E43-89C5-94A8E6CAE199}" srcId="{0FFC3744-D839-8748-829D-B99E987C16D5}" destId="{6C3D8381-596B-7048-B5B6-E4BF80C7C58C}" srcOrd="0" destOrd="0" parTransId="{3318E1ED-3E17-1147-8B01-EBC82CD62848}" sibTransId="{113A19B5-2F88-4E42-BF8B-36D0FD67A0F7}"/>
    <dgm:cxn modelId="{064236B1-F0DE-7148-B9BC-B0321AC8C58C}" type="presOf" srcId="{91359521-1E6D-3641-8402-EF5B96F7933B}" destId="{4F860D2D-69FF-6B42-8D74-309EA0074E62}" srcOrd="0" destOrd="0" presId="urn:microsoft.com/office/officeart/2005/8/layout/hChevron3"/>
    <dgm:cxn modelId="{33E509C4-374D-DE48-8963-21B6A10C9FD3}" srcId="{0FFC3744-D839-8748-829D-B99E987C16D5}" destId="{0D18C29B-A3BC-B54A-BA1D-8C12C679DA6C}" srcOrd="1" destOrd="0" parTransId="{76B9F107-3190-824E-891E-74F45F0D1BE0}" sibTransId="{D2FA4C4A-D6F6-7F43-B810-1BE8A62C6670}"/>
    <dgm:cxn modelId="{3DEBFBCE-BEED-8442-AAF2-468D086F3D66}" type="presOf" srcId="{0D18C29B-A3BC-B54A-BA1D-8C12C679DA6C}" destId="{48273260-A996-EA4E-9316-97660D6DCAB4}" srcOrd="0" destOrd="0" presId="urn:microsoft.com/office/officeart/2005/8/layout/hChevron3"/>
    <dgm:cxn modelId="{0C55D5AB-9D56-404C-9998-0306DBB645D8}" type="presParOf" srcId="{752FD97E-C0BE-5349-9660-28EC2126BBA2}" destId="{F0383B66-17CF-EE4E-B625-B9ECDF197FCE}" srcOrd="0" destOrd="0" presId="urn:microsoft.com/office/officeart/2005/8/layout/hChevron3"/>
    <dgm:cxn modelId="{F2604AB7-6449-5C42-82F4-64368E8FFB53}" type="presParOf" srcId="{752FD97E-C0BE-5349-9660-28EC2126BBA2}" destId="{076D7062-CB85-A949-9BFF-93B81EA30FBA}" srcOrd="1" destOrd="0" presId="urn:microsoft.com/office/officeart/2005/8/layout/hChevron3"/>
    <dgm:cxn modelId="{E95AF58A-D424-414E-A05B-ED0C20531410}" type="presParOf" srcId="{752FD97E-C0BE-5349-9660-28EC2126BBA2}" destId="{48273260-A996-EA4E-9316-97660D6DCAB4}" srcOrd="2" destOrd="0" presId="urn:microsoft.com/office/officeart/2005/8/layout/hChevron3"/>
    <dgm:cxn modelId="{34321753-D5F5-344A-825E-1AC53B587991}" type="presParOf" srcId="{752FD97E-C0BE-5349-9660-28EC2126BBA2}" destId="{B78A9E53-ACE8-4E48-B19E-0759EE45E1D1}" srcOrd="3" destOrd="0" presId="urn:microsoft.com/office/officeart/2005/8/layout/hChevron3"/>
    <dgm:cxn modelId="{1900C54A-7EF0-9C4B-874C-C950EC2786F7}" type="presParOf" srcId="{752FD97E-C0BE-5349-9660-28EC2126BBA2}" destId="{263A57C9-6726-614C-8D34-3C8E28AC74DD}" srcOrd="4" destOrd="0" presId="urn:microsoft.com/office/officeart/2005/8/layout/hChevron3"/>
    <dgm:cxn modelId="{13C5DE42-99A0-A440-9CDB-C4A746F847CC}" type="presParOf" srcId="{752FD97E-C0BE-5349-9660-28EC2126BBA2}" destId="{57BC407D-A689-224E-AF0D-3689BF09E1A6}" srcOrd="5" destOrd="0" presId="urn:microsoft.com/office/officeart/2005/8/layout/hChevron3"/>
    <dgm:cxn modelId="{DAA35625-B9DF-C84C-81E0-D82B5A6448A2}" type="presParOf" srcId="{752FD97E-C0BE-5349-9660-28EC2126BBA2}" destId="{99D30123-5F77-2F4F-882E-FD0CEAC70D27}" srcOrd="6" destOrd="0" presId="urn:microsoft.com/office/officeart/2005/8/layout/hChevron3"/>
    <dgm:cxn modelId="{9EFF7391-C65E-844C-82F0-EB61DF14FE9D}" type="presParOf" srcId="{752FD97E-C0BE-5349-9660-28EC2126BBA2}" destId="{D53B56FB-3C76-8D4F-A330-F4FD4894A722}" srcOrd="7" destOrd="0" presId="urn:microsoft.com/office/officeart/2005/8/layout/hChevron3"/>
    <dgm:cxn modelId="{4719781D-800B-ED44-97BF-610CB060DCC6}" type="presParOf" srcId="{752FD97E-C0BE-5349-9660-28EC2126BBA2}" destId="{4F860D2D-69FF-6B42-8D74-309EA0074E62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FC3744-D839-8748-829D-B99E987C16D5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C3D8381-596B-7048-B5B6-E4BF80C7C58C}">
      <dgm:prSet phldrT="[Text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Canonicalization</a:t>
          </a:r>
        </a:p>
      </dgm:t>
    </dgm:pt>
    <dgm:pt modelId="{3318E1ED-3E17-1147-8B01-EBC82CD62848}" type="parTrans" cxnId="{34A080AC-5FD7-3E43-89C5-94A8E6CAE199}">
      <dgm:prSet/>
      <dgm:spPr/>
      <dgm:t>
        <a:bodyPr/>
        <a:lstStyle/>
        <a:p>
          <a:endParaRPr lang="en-US" sz="2000"/>
        </a:p>
      </dgm:t>
    </dgm:pt>
    <dgm:pt modelId="{113A19B5-2F88-4E42-BF8B-36D0FD67A0F7}" type="sibTrans" cxnId="{34A080AC-5FD7-3E43-89C5-94A8E6CAE199}">
      <dgm:prSet/>
      <dgm:spPr/>
      <dgm:t>
        <a:bodyPr/>
        <a:lstStyle/>
        <a:p>
          <a:endParaRPr lang="en-US" sz="2000"/>
        </a:p>
      </dgm:t>
    </dgm:pt>
    <dgm:pt modelId="{0D18C29B-A3BC-B54A-BA1D-8C12C679DA6C}">
      <dgm:prSet phldrT="[Text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Stabilization</a:t>
          </a:r>
        </a:p>
      </dgm:t>
    </dgm:pt>
    <dgm:pt modelId="{76B9F107-3190-824E-891E-74F45F0D1BE0}" type="parTrans" cxnId="{33E509C4-374D-DE48-8963-21B6A10C9FD3}">
      <dgm:prSet/>
      <dgm:spPr/>
      <dgm:t>
        <a:bodyPr/>
        <a:lstStyle/>
        <a:p>
          <a:endParaRPr lang="en-US" sz="2000"/>
        </a:p>
      </dgm:t>
    </dgm:pt>
    <dgm:pt modelId="{D2FA4C4A-D6F6-7F43-B810-1BE8A62C6670}" type="sibTrans" cxnId="{33E509C4-374D-DE48-8963-21B6A10C9FD3}">
      <dgm:prSet/>
      <dgm:spPr/>
      <dgm:t>
        <a:bodyPr/>
        <a:lstStyle/>
        <a:p>
          <a:endParaRPr lang="en-US" sz="2000"/>
        </a:p>
      </dgm:t>
    </dgm:pt>
    <dgm:pt modelId="{92DA0643-A751-C149-857C-669B503CAD23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Specialization</a:t>
          </a:r>
        </a:p>
      </dgm:t>
    </dgm:pt>
    <dgm:pt modelId="{DBCF1D46-859B-CD42-9933-E740322E9EF7}" type="parTrans" cxnId="{A5678768-3ECF-9D42-9013-A4B940ADE12B}">
      <dgm:prSet/>
      <dgm:spPr/>
      <dgm:t>
        <a:bodyPr/>
        <a:lstStyle/>
        <a:p>
          <a:endParaRPr lang="en-US" sz="2000"/>
        </a:p>
      </dgm:t>
    </dgm:pt>
    <dgm:pt modelId="{F43F771C-E783-8147-B3D6-8680E5A40C60}" type="sibTrans" cxnId="{A5678768-3ECF-9D42-9013-A4B940ADE12B}">
      <dgm:prSet/>
      <dgm:spPr/>
      <dgm:t>
        <a:bodyPr/>
        <a:lstStyle/>
        <a:p>
          <a:endParaRPr lang="en-US" sz="2000"/>
        </a:p>
      </dgm:t>
    </dgm:pt>
    <dgm:pt modelId="{62AEDCC2-3E4C-DE47-95EE-B61CF7F6AE07}">
      <dgm:prSet phldrT="[Text]" custT="1"/>
      <dgm:spPr/>
      <dgm:t>
        <a:bodyPr/>
        <a:lstStyle/>
        <a:p>
          <a:r>
            <a:rPr lang="en-US" sz="1800" dirty="0"/>
            <a:t>GPU Transfer</a:t>
          </a:r>
        </a:p>
      </dgm:t>
    </dgm:pt>
    <dgm:pt modelId="{3F37CE92-CC08-BE47-9A17-F36578EBFCB6}" type="parTrans" cxnId="{4D25980B-E465-FD42-9658-53F108097E71}">
      <dgm:prSet/>
      <dgm:spPr/>
      <dgm:t>
        <a:bodyPr/>
        <a:lstStyle/>
        <a:p>
          <a:endParaRPr lang="en-US" sz="2000"/>
        </a:p>
      </dgm:t>
    </dgm:pt>
    <dgm:pt modelId="{C644C71F-BB16-7B40-BED0-462911948B7E}" type="sibTrans" cxnId="{4D25980B-E465-FD42-9658-53F108097E71}">
      <dgm:prSet/>
      <dgm:spPr/>
      <dgm:t>
        <a:bodyPr/>
        <a:lstStyle/>
        <a:p>
          <a:endParaRPr lang="en-US" sz="2000"/>
        </a:p>
      </dgm:t>
    </dgm:pt>
    <dgm:pt modelId="{91359521-1E6D-3641-8402-EF5B96F7933B}">
      <dgm:prSet phldrT="[Text]" custT="1"/>
      <dgm:spPr/>
      <dgm:t>
        <a:bodyPr/>
        <a:lstStyle/>
        <a:p>
          <a:r>
            <a:rPr lang="en-US" sz="1800" dirty="0"/>
            <a:t>Code Generation</a:t>
          </a:r>
        </a:p>
      </dgm:t>
    </dgm:pt>
    <dgm:pt modelId="{B71A839C-6698-E347-A870-0A7662AA06F5}" type="parTrans" cxnId="{B6654347-0FFA-0142-830C-4C67BB381162}">
      <dgm:prSet/>
      <dgm:spPr/>
      <dgm:t>
        <a:bodyPr/>
        <a:lstStyle/>
        <a:p>
          <a:endParaRPr lang="en-US" sz="2000"/>
        </a:p>
      </dgm:t>
    </dgm:pt>
    <dgm:pt modelId="{F9A9934F-E9DD-8F44-9918-BCEE057CE795}" type="sibTrans" cxnId="{B6654347-0FFA-0142-830C-4C67BB381162}">
      <dgm:prSet/>
      <dgm:spPr/>
      <dgm:t>
        <a:bodyPr/>
        <a:lstStyle/>
        <a:p>
          <a:endParaRPr lang="en-US" sz="2000"/>
        </a:p>
      </dgm:t>
    </dgm:pt>
    <dgm:pt modelId="{752FD97E-C0BE-5349-9660-28EC2126BBA2}" type="pres">
      <dgm:prSet presAssocID="{0FFC3744-D839-8748-829D-B99E987C16D5}" presName="Name0" presStyleCnt="0">
        <dgm:presLayoutVars>
          <dgm:dir/>
          <dgm:resizeHandles val="exact"/>
        </dgm:presLayoutVars>
      </dgm:prSet>
      <dgm:spPr/>
    </dgm:pt>
    <dgm:pt modelId="{F0383B66-17CF-EE4E-B625-B9ECDF197FCE}" type="pres">
      <dgm:prSet presAssocID="{6C3D8381-596B-7048-B5B6-E4BF80C7C58C}" presName="parTxOnly" presStyleLbl="node1" presStyleIdx="0" presStyleCnt="5">
        <dgm:presLayoutVars>
          <dgm:bulletEnabled val="1"/>
        </dgm:presLayoutVars>
      </dgm:prSet>
      <dgm:spPr/>
    </dgm:pt>
    <dgm:pt modelId="{076D7062-CB85-A949-9BFF-93B81EA30FBA}" type="pres">
      <dgm:prSet presAssocID="{113A19B5-2F88-4E42-BF8B-36D0FD67A0F7}" presName="parSpace" presStyleCnt="0"/>
      <dgm:spPr/>
    </dgm:pt>
    <dgm:pt modelId="{48273260-A996-EA4E-9316-97660D6DCAB4}" type="pres">
      <dgm:prSet presAssocID="{0D18C29B-A3BC-B54A-BA1D-8C12C679DA6C}" presName="parTxOnly" presStyleLbl="node1" presStyleIdx="1" presStyleCnt="5">
        <dgm:presLayoutVars>
          <dgm:bulletEnabled val="1"/>
        </dgm:presLayoutVars>
      </dgm:prSet>
      <dgm:spPr/>
    </dgm:pt>
    <dgm:pt modelId="{B78A9E53-ACE8-4E48-B19E-0759EE45E1D1}" type="pres">
      <dgm:prSet presAssocID="{D2FA4C4A-D6F6-7F43-B810-1BE8A62C6670}" presName="parSpace" presStyleCnt="0"/>
      <dgm:spPr/>
    </dgm:pt>
    <dgm:pt modelId="{263A57C9-6726-614C-8D34-3C8E28AC74DD}" type="pres">
      <dgm:prSet presAssocID="{92DA0643-A751-C149-857C-669B503CAD23}" presName="parTxOnly" presStyleLbl="node1" presStyleIdx="2" presStyleCnt="5" custScaleX="115141">
        <dgm:presLayoutVars>
          <dgm:bulletEnabled val="1"/>
        </dgm:presLayoutVars>
      </dgm:prSet>
      <dgm:spPr/>
    </dgm:pt>
    <dgm:pt modelId="{57BC407D-A689-224E-AF0D-3689BF09E1A6}" type="pres">
      <dgm:prSet presAssocID="{F43F771C-E783-8147-B3D6-8680E5A40C60}" presName="parSpace" presStyleCnt="0"/>
      <dgm:spPr/>
    </dgm:pt>
    <dgm:pt modelId="{99D30123-5F77-2F4F-882E-FD0CEAC70D27}" type="pres">
      <dgm:prSet presAssocID="{62AEDCC2-3E4C-DE47-95EE-B61CF7F6AE07}" presName="parTxOnly" presStyleLbl="node1" presStyleIdx="3" presStyleCnt="5">
        <dgm:presLayoutVars>
          <dgm:bulletEnabled val="1"/>
        </dgm:presLayoutVars>
      </dgm:prSet>
      <dgm:spPr/>
    </dgm:pt>
    <dgm:pt modelId="{D53B56FB-3C76-8D4F-A330-F4FD4894A722}" type="pres">
      <dgm:prSet presAssocID="{C644C71F-BB16-7B40-BED0-462911948B7E}" presName="parSpace" presStyleCnt="0"/>
      <dgm:spPr/>
    </dgm:pt>
    <dgm:pt modelId="{4F860D2D-69FF-6B42-8D74-309EA0074E62}" type="pres">
      <dgm:prSet presAssocID="{91359521-1E6D-3641-8402-EF5B96F7933B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D25980B-E465-FD42-9658-53F108097E71}" srcId="{0FFC3744-D839-8748-829D-B99E987C16D5}" destId="{62AEDCC2-3E4C-DE47-95EE-B61CF7F6AE07}" srcOrd="3" destOrd="0" parTransId="{3F37CE92-CC08-BE47-9A17-F36578EBFCB6}" sibTransId="{C644C71F-BB16-7B40-BED0-462911948B7E}"/>
    <dgm:cxn modelId="{C596C025-B001-E543-9F4E-AACB53A7A276}" type="presOf" srcId="{6C3D8381-596B-7048-B5B6-E4BF80C7C58C}" destId="{F0383B66-17CF-EE4E-B625-B9ECDF197FCE}" srcOrd="0" destOrd="0" presId="urn:microsoft.com/office/officeart/2005/8/layout/hChevron3"/>
    <dgm:cxn modelId="{B6654347-0FFA-0142-830C-4C67BB381162}" srcId="{0FFC3744-D839-8748-829D-B99E987C16D5}" destId="{91359521-1E6D-3641-8402-EF5B96F7933B}" srcOrd="4" destOrd="0" parTransId="{B71A839C-6698-E347-A870-0A7662AA06F5}" sibTransId="{F9A9934F-E9DD-8F44-9918-BCEE057CE795}"/>
    <dgm:cxn modelId="{A62B4B4E-8037-7C4E-B87E-7F0552E0B9A1}" type="presOf" srcId="{92DA0643-A751-C149-857C-669B503CAD23}" destId="{263A57C9-6726-614C-8D34-3C8E28AC74DD}" srcOrd="0" destOrd="0" presId="urn:microsoft.com/office/officeart/2005/8/layout/hChevron3"/>
    <dgm:cxn modelId="{A71A2C5D-7374-F94A-AFB3-942A4B8B71E5}" type="presOf" srcId="{0FFC3744-D839-8748-829D-B99E987C16D5}" destId="{752FD97E-C0BE-5349-9660-28EC2126BBA2}" srcOrd="0" destOrd="0" presId="urn:microsoft.com/office/officeart/2005/8/layout/hChevron3"/>
    <dgm:cxn modelId="{A5678768-3ECF-9D42-9013-A4B940ADE12B}" srcId="{0FFC3744-D839-8748-829D-B99E987C16D5}" destId="{92DA0643-A751-C149-857C-669B503CAD23}" srcOrd="2" destOrd="0" parTransId="{DBCF1D46-859B-CD42-9933-E740322E9EF7}" sibTransId="{F43F771C-E783-8147-B3D6-8680E5A40C60}"/>
    <dgm:cxn modelId="{05E01470-16A0-5E46-960A-52266D2623E9}" type="presOf" srcId="{62AEDCC2-3E4C-DE47-95EE-B61CF7F6AE07}" destId="{99D30123-5F77-2F4F-882E-FD0CEAC70D27}" srcOrd="0" destOrd="0" presId="urn:microsoft.com/office/officeart/2005/8/layout/hChevron3"/>
    <dgm:cxn modelId="{34A080AC-5FD7-3E43-89C5-94A8E6CAE199}" srcId="{0FFC3744-D839-8748-829D-B99E987C16D5}" destId="{6C3D8381-596B-7048-B5B6-E4BF80C7C58C}" srcOrd="0" destOrd="0" parTransId="{3318E1ED-3E17-1147-8B01-EBC82CD62848}" sibTransId="{113A19B5-2F88-4E42-BF8B-36D0FD67A0F7}"/>
    <dgm:cxn modelId="{064236B1-F0DE-7148-B9BC-B0321AC8C58C}" type="presOf" srcId="{91359521-1E6D-3641-8402-EF5B96F7933B}" destId="{4F860D2D-69FF-6B42-8D74-309EA0074E62}" srcOrd="0" destOrd="0" presId="urn:microsoft.com/office/officeart/2005/8/layout/hChevron3"/>
    <dgm:cxn modelId="{33E509C4-374D-DE48-8963-21B6A10C9FD3}" srcId="{0FFC3744-D839-8748-829D-B99E987C16D5}" destId="{0D18C29B-A3BC-B54A-BA1D-8C12C679DA6C}" srcOrd="1" destOrd="0" parTransId="{76B9F107-3190-824E-891E-74F45F0D1BE0}" sibTransId="{D2FA4C4A-D6F6-7F43-B810-1BE8A62C6670}"/>
    <dgm:cxn modelId="{3DEBFBCE-BEED-8442-AAF2-468D086F3D66}" type="presOf" srcId="{0D18C29B-A3BC-B54A-BA1D-8C12C679DA6C}" destId="{48273260-A996-EA4E-9316-97660D6DCAB4}" srcOrd="0" destOrd="0" presId="urn:microsoft.com/office/officeart/2005/8/layout/hChevron3"/>
    <dgm:cxn modelId="{0C55D5AB-9D56-404C-9998-0306DBB645D8}" type="presParOf" srcId="{752FD97E-C0BE-5349-9660-28EC2126BBA2}" destId="{F0383B66-17CF-EE4E-B625-B9ECDF197FCE}" srcOrd="0" destOrd="0" presId="urn:microsoft.com/office/officeart/2005/8/layout/hChevron3"/>
    <dgm:cxn modelId="{F2604AB7-6449-5C42-82F4-64368E8FFB53}" type="presParOf" srcId="{752FD97E-C0BE-5349-9660-28EC2126BBA2}" destId="{076D7062-CB85-A949-9BFF-93B81EA30FBA}" srcOrd="1" destOrd="0" presId="urn:microsoft.com/office/officeart/2005/8/layout/hChevron3"/>
    <dgm:cxn modelId="{E95AF58A-D424-414E-A05B-ED0C20531410}" type="presParOf" srcId="{752FD97E-C0BE-5349-9660-28EC2126BBA2}" destId="{48273260-A996-EA4E-9316-97660D6DCAB4}" srcOrd="2" destOrd="0" presId="urn:microsoft.com/office/officeart/2005/8/layout/hChevron3"/>
    <dgm:cxn modelId="{34321753-D5F5-344A-825E-1AC53B587991}" type="presParOf" srcId="{752FD97E-C0BE-5349-9660-28EC2126BBA2}" destId="{B78A9E53-ACE8-4E48-B19E-0759EE45E1D1}" srcOrd="3" destOrd="0" presId="urn:microsoft.com/office/officeart/2005/8/layout/hChevron3"/>
    <dgm:cxn modelId="{1900C54A-7EF0-9C4B-874C-C950EC2786F7}" type="presParOf" srcId="{752FD97E-C0BE-5349-9660-28EC2126BBA2}" destId="{263A57C9-6726-614C-8D34-3C8E28AC74DD}" srcOrd="4" destOrd="0" presId="urn:microsoft.com/office/officeart/2005/8/layout/hChevron3"/>
    <dgm:cxn modelId="{13C5DE42-99A0-A440-9CDB-C4A746F847CC}" type="presParOf" srcId="{752FD97E-C0BE-5349-9660-28EC2126BBA2}" destId="{57BC407D-A689-224E-AF0D-3689BF09E1A6}" srcOrd="5" destOrd="0" presId="urn:microsoft.com/office/officeart/2005/8/layout/hChevron3"/>
    <dgm:cxn modelId="{DAA35625-B9DF-C84C-81E0-D82B5A6448A2}" type="presParOf" srcId="{752FD97E-C0BE-5349-9660-28EC2126BBA2}" destId="{99D30123-5F77-2F4F-882E-FD0CEAC70D27}" srcOrd="6" destOrd="0" presId="urn:microsoft.com/office/officeart/2005/8/layout/hChevron3"/>
    <dgm:cxn modelId="{9EFF7391-C65E-844C-82F0-EB61DF14FE9D}" type="presParOf" srcId="{752FD97E-C0BE-5349-9660-28EC2126BBA2}" destId="{D53B56FB-3C76-8D4F-A330-F4FD4894A722}" srcOrd="7" destOrd="0" presId="urn:microsoft.com/office/officeart/2005/8/layout/hChevron3"/>
    <dgm:cxn modelId="{4719781D-800B-ED44-97BF-610CB060DCC6}" type="presParOf" srcId="{752FD97E-C0BE-5349-9660-28EC2126BBA2}" destId="{4F860D2D-69FF-6B42-8D74-309EA0074E62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FC3744-D839-8748-829D-B99E987C16D5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C3D8381-596B-7048-B5B6-E4BF80C7C58C}">
      <dgm:prSet phldrT="[Text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Canonicalization</a:t>
          </a:r>
        </a:p>
      </dgm:t>
    </dgm:pt>
    <dgm:pt modelId="{3318E1ED-3E17-1147-8B01-EBC82CD62848}" type="parTrans" cxnId="{34A080AC-5FD7-3E43-89C5-94A8E6CAE199}">
      <dgm:prSet/>
      <dgm:spPr/>
      <dgm:t>
        <a:bodyPr/>
        <a:lstStyle/>
        <a:p>
          <a:endParaRPr lang="en-US" sz="2000"/>
        </a:p>
      </dgm:t>
    </dgm:pt>
    <dgm:pt modelId="{113A19B5-2F88-4E42-BF8B-36D0FD67A0F7}" type="sibTrans" cxnId="{34A080AC-5FD7-3E43-89C5-94A8E6CAE199}">
      <dgm:prSet/>
      <dgm:spPr/>
      <dgm:t>
        <a:bodyPr/>
        <a:lstStyle/>
        <a:p>
          <a:endParaRPr lang="en-US" sz="2000"/>
        </a:p>
      </dgm:t>
    </dgm:pt>
    <dgm:pt modelId="{0D18C29B-A3BC-B54A-BA1D-8C12C679DA6C}">
      <dgm:prSet phldrT="[Text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Stabilization</a:t>
          </a:r>
        </a:p>
      </dgm:t>
    </dgm:pt>
    <dgm:pt modelId="{76B9F107-3190-824E-891E-74F45F0D1BE0}" type="parTrans" cxnId="{33E509C4-374D-DE48-8963-21B6A10C9FD3}">
      <dgm:prSet/>
      <dgm:spPr/>
      <dgm:t>
        <a:bodyPr/>
        <a:lstStyle/>
        <a:p>
          <a:endParaRPr lang="en-US" sz="2000"/>
        </a:p>
      </dgm:t>
    </dgm:pt>
    <dgm:pt modelId="{D2FA4C4A-D6F6-7F43-B810-1BE8A62C6670}" type="sibTrans" cxnId="{33E509C4-374D-DE48-8963-21B6A10C9FD3}">
      <dgm:prSet/>
      <dgm:spPr/>
      <dgm:t>
        <a:bodyPr/>
        <a:lstStyle/>
        <a:p>
          <a:endParaRPr lang="en-US" sz="2000"/>
        </a:p>
      </dgm:t>
    </dgm:pt>
    <dgm:pt modelId="{92DA0643-A751-C149-857C-669B503CAD23}">
      <dgm:prSet phldrT="[Text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Specialization</a:t>
          </a:r>
        </a:p>
      </dgm:t>
    </dgm:pt>
    <dgm:pt modelId="{DBCF1D46-859B-CD42-9933-E740322E9EF7}" type="parTrans" cxnId="{A5678768-3ECF-9D42-9013-A4B940ADE12B}">
      <dgm:prSet/>
      <dgm:spPr/>
      <dgm:t>
        <a:bodyPr/>
        <a:lstStyle/>
        <a:p>
          <a:endParaRPr lang="en-US" sz="2000"/>
        </a:p>
      </dgm:t>
    </dgm:pt>
    <dgm:pt modelId="{F43F771C-E783-8147-B3D6-8680E5A40C60}" type="sibTrans" cxnId="{A5678768-3ECF-9D42-9013-A4B940ADE12B}">
      <dgm:prSet/>
      <dgm:spPr/>
      <dgm:t>
        <a:bodyPr/>
        <a:lstStyle/>
        <a:p>
          <a:endParaRPr lang="en-US" sz="2000"/>
        </a:p>
      </dgm:t>
    </dgm:pt>
    <dgm:pt modelId="{62AEDCC2-3E4C-DE47-95EE-B61CF7F6AE07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GPU Transfer</a:t>
          </a:r>
        </a:p>
      </dgm:t>
    </dgm:pt>
    <dgm:pt modelId="{3F37CE92-CC08-BE47-9A17-F36578EBFCB6}" type="parTrans" cxnId="{4D25980B-E465-FD42-9658-53F108097E71}">
      <dgm:prSet/>
      <dgm:spPr/>
      <dgm:t>
        <a:bodyPr/>
        <a:lstStyle/>
        <a:p>
          <a:endParaRPr lang="en-US" sz="2000"/>
        </a:p>
      </dgm:t>
    </dgm:pt>
    <dgm:pt modelId="{C644C71F-BB16-7B40-BED0-462911948B7E}" type="sibTrans" cxnId="{4D25980B-E465-FD42-9658-53F108097E71}">
      <dgm:prSet/>
      <dgm:spPr/>
      <dgm:t>
        <a:bodyPr/>
        <a:lstStyle/>
        <a:p>
          <a:endParaRPr lang="en-US" sz="2000"/>
        </a:p>
      </dgm:t>
    </dgm:pt>
    <dgm:pt modelId="{91359521-1E6D-3641-8402-EF5B96F7933B}">
      <dgm:prSet phldrT="[Text]" custT="1"/>
      <dgm:spPr/>
      <dgm:t>
        <a:bodyPr/>
        <a:lstStyle/>
        <a:p>
          <a:r>
            <a:rPr lang="en-US" sz="1800" dirty="0"/>
            <a:t>Code Generation</a:t>
          </a:r>
        </a:p>
      </dgm:t>
    </dgm:pt>
    <dgm:pt modelId="{B71A839C-6698-E347-A870-0A7662AA06F5}" type="parTrans" cxnId="{B6654347-0FFA-0142-830C-4C67BB381162}">
      <dgm:prSet/>
      <dgm:spPr/>
      <dgm:t>
        <a:bodyPr/>
        <a:lstStyle/>
        <a:p>
          <a:endParaRPr lang="en-US" sz="2000"/>
        </a:p>
      </dgm:t>
    </dgm:pt>
    <dgm:pt modelId="{F9A9934F-E9DD-8F44-9918-BCEE057CE795}" type="sibTrans" cxnId="{B6654347-0FFA-0142-830C-4C67BB381162}">
      <dgm:prSet/>
      <dgm:spPr/>
      <dgm:t>
        <a:bodyPr/>
        <a:lstStyle/>
        <a:p>
          <a:endParaRPr lang="en-US" sz="2000"/>
        </a:p>
      </dgm:t>
    </dgm:pt>
    <dgm:pt modelId="{752FD97E-C0BE-5349-9660-28EC2126BBA2}" type="pres">
      <dgm:prSet presAssocID="{0FFC3744-D839-8748-829D-B99E987C16D5}" presName="Name0" presStyleCnt="0">
        <dgm:presLayoutVars>
          <dgm:dir/>
          <dgm:resizeHandles val="exact"/>
        </dgm:presLayoutVars>
      </dgm:prSet>
      <dgm:spPr/>
    </dgm:pt>
    <dgm:pt modelId="{F0383B66-17CF-EE4E-B625-B9ECDF197FCE}" type="pres">
      <dgm:prSet presAssocID="{6C3D8381-596B-7048-B5B6-E4BF80C7C58C}" presName="parTxOnly" presStyleLbl="node1" presStyleIdx="0" presStyleCnt="5">
        <dgm:presLayoutVars>
          <dgm:bulletEnabled val="1"/>
        </dgm:presLayoutVars>
      </dgm:prSet>
      <dgm:spPr/>
    </dgm:pt>
    <dgm:pt modelId="{076D7062-CB85-A949-9BFF-93B81EA30FBA}" type="pres">
      <dgm:prSet presAssocID="{113A19B5-2F88-4E42-BF8B-36D0FD67A0F7}" presName="parSpace" presStyleCnt="0"/>
      <dgm:spPr/>
    </dgm:pt>
    <dgm:pt modelId="{48273260-A996-EA4E-9316-97660D6DCAB4}" type="pres">
      <dgm:prSet presAssocID="{0D18C29B-A3BC-B54A-BA1D-8C12C679DA6C}" presName="parTxOnly" presStyleLbl="node1" presStyleIdx="1" presStyleCnt="5">
        <dgm:presLayoutVars>
          <dgm:bulletEnabled val="1"/>
        </dgm:presLayoutVars>
      </dgm:prSet>
      <dgm:spPr/>
    </dgm:pt>
    <dgm:pt modelId="{B78A9E53-ACE8-4E48-B19E-0759EE45E1D1}" type="pres">
      <dgm:prSet presAssocID="{D2FA4C4A-D6F6-7F43-B810-1BE8A62C6670}" presName="parSpace" presStyleCnt="0"/>
      <dgm:spPr/>
    </dgm:pt>
    <dgm:pt modelId="{263A57C9-6726-614C-8D34-3C8E28AC74DD}" type="pres">
      <dgm:prSet presAssocID="{92DA0643-A751-C149-857C-669B503CAD23}" presName="parTxOnly" presStyleLbl="node1" presStyleIdx="2" presStyleCnt="5" custScaleX="115141">
        <dgm:presLayoutVars>
          <dgm:bulletEnabled val="1"/>
        </dgm:presLayoutVars>
      </dgm:prSet>
      <dgm:spPr/>
    </dgm:pt>
    <dgm:pt modelId="{57BC407D-A689-224E-AF0D-3689BF09E1A6}" type="pres">
      <dgm:prSet presAssocID="{F43F771C-E783-8147-B3D6-8680E5A40C60}" presName="parSpace" presStyleCnt="0"/>
      <dgm:spPr/>
    </dgm:pt>
    <dgm:pt modelId="{99D30123-5F77-2F4F-882E-FD0CEAC70D27}" type="pres">
      <dgm:prSet presAssocID="{62AEDCC2-3E4C-DE47-95EE-B61CF7F6AE07}" presName="parTxOnly" presStyleLbl="node1" presStyleIdx="3" presStyleCnt="5">
        <dgm:presLayoutVars>
          <dgm:bulletEnabled val="1"/>
        </dgm:presLayoutVars>
      </dgm:prSet>
      <dgm:spPr/>
    </dgm:pt>
    <dgm:pt modelId="{D53B56FB-3C76-8D4F-A330-F4FD4894A722}" type="pres">
      <dgm:prSet presAssocID="{C644C71F-BB16-7B40-BED0-462911948B7E}" presName="parSpace" presStyleCnt="0"/>
      <dgm:spPr/>
    </dgm:pt>
    <dgm:pt modelId="{4F860D2D-69FF-6B42-8D74-309EA0074E62}" type="pres">
      <dgm:prSet presAssocID="{91359521-1E6D-3641-8402-EF5B96F7933B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D25980B-E465-FD42-9658-53F108097E71}" srcId="{0FFC3744-D839-8748-829D-B99E987C16D5}" destId="{62AEDCC2-3E4C-DE47-95EE-B61CF7F6AE07}" srcOrd="3" destOrd="0" parTransId="{3F37CE92-CC08-BE47-9A17-F36578EBFCB6}" sibTransId="{C644C71F-BB16-7B40-BED0-462911948B7E}"/>
    <dgm:cxn modelId="{C596C025-B001-E543-9F4E-AACB53A7A276}" type="presOf" srcId="{6C3D8381-596B-7048-B5B6-E4BF80C7C58C}" destId="{F0383B66-17CF-EE4E-B625-B9ECDF197FCE}" srcOrd="0" destOrd="0" presId="urn:microsoft.com/office/officeart/2005/8/layout/hChevron3"/>
    <dgm:cxn modelId="{B6654347-0FFA-0142-830C-4C67BB381162}" srcId="{0FFC3744-D839-8748-829D-B99E987C16D5}" destId="{91359521-1E6D-3641-8402-EF5B96F7933B}" srcOrd="4" destOrd="0" parTransId="{B71A839C-6698-E347-A870-0A7662AA06F5}" sibTransId="{F9A9934F-E9DD-8F44-9918-BCEE057CE795}"/>
    <dgm:cxn modelId="{A62B4B4E-8037-7C4E-B87E-7F0552E0B9A1}" type="presOf" srcId="{92DA0643-A751-C149-857C-669B503CAD23}" destId="{263A57C9-6726-614C-8D34-3C8E28AC74DD}" srcOrd="0" destOrd="0" presId="urn:microsoft.com/office/officeart/2005/8/layout/hChevron3"/>
    <dgm:cxn modelId="{A71A2C5D-7374-F94A-AFB3-942A4B8B71E5}" type="presOf" srcId="{0FFC3744-D839-8748-829D-B99E987C16D5}" destId="{752FD97E-C0BE-5349-9660-28EC2126BBA2}" srcOrd="0" destOrd="0" presId="urn:microsoft.com/office/officeart/2005/8/layout/hChevron3"/>
    <dgm:cxn modelId="{A5678768-3ECF-9D42-9013-A4B940ADE12B}" srcId="{0FFC3744-D839-8748-829D-B99E987C16D5}" destId="{92DA0643-A751-C149-857C-669B503CAD23}" srcOrd="2" destOrd="0" parTransId="{DBCF1D46-859B-CD42-9933-E740322E9EF7}" sibTransId="{F43F771C-E783-8147-B3D6-8680E5A40C60}"/>
    <dgm:cxn modelId="{05E01470-16A0-5E46-960A-52266D2623E9}" type="presOf" srcId="{62AEDCC2-3E4C-DE47-95EE-B61CF7F6AE07}" destId="{99D30123-5F77-2F4F-882E-FD0CEAC70D27}" srcOrd="0" destOrd="0" presId="urn:microsoft.com/office/officeart/2005/8/layout/hChevron3"/>
    <dgm:cxn modelId="{34A080AC-5FD7-3E43-89C5-94A8E6CAE199}" srcId="{0FFC3744-D839-8748-829D-B99E987C16D5}" destId="{6C3D8381-596B-7048-B5B6-E4BF80C7C58C}" srcOrd="0" destOrd="0" parTransId="{3318E1ED-3E17-1147-8B01-EBC82CD62848}" sibTransId="{113A19B5-2F88-4E42-BF8B-36D0FD67A0F7}"/>
    <dgm:cxn modelId="{064236B1-F0DE-7148-B9BC-B0321AC8C58C}" type="presOf" srcId="{91359521-1E6D-3641-8402-EF5B96F7933B}" destId="{4F860D2D-69FF-6B42-8D74-309EA0074E62}" srcOrd="0" destOrd="0" presId="urn:microsoft.com/office/officeart/2005/8/layout/hChevron3"/>
    <dgm:cxn modelId="{33E509C4-374D-DE48-8963-21B6A10C9FD3}" srcId="{0FFC3744-D839-8748-829D-B99E987C16D5}" destId="{0D18C29B-A3BC-B54A-BA1D-8C12C679DA6C}" srcOrd="1" destOrd="0" parTransId="{76B9F107-3190-824E-891E-74F45F0D1BE0}" sibTransId="{D2FA4C4A-D6F6-7F43-B810-1BE8A62C6670}"/>
    <dgm:cxn modelId="{3DEBFBCE-BEED-8442-AAF2-468D086F3D66}" type="presOf" srcId="{0D18C29B-A3BC-B54A-BA1D-8C12C679DA6C}" destId="{48273260-A996-EA4E-9316-97660D6DCAB4}" srcOrd="0" destOrd="0" presId="urn:microsoft.com/office/officeart/2005/8/layout/hChevron3"/>
    <dgm:cxn modelId="{0C55D5AB-9D56-404C-9998-0306DBB645D8}" type="presParOf" srcId="{752FD97E-C0BE-5349-9660-28EC2126BBA2}" destId="{F0383B66-17CF-EE4E-B625-B9ECDF197FCE}" srcOrd="0" destOrd="0" presId="urn:microsoft.com/office/officeart/2005/8/layout/hChevron3"/>
    <dgm:cxn modelId="{F2604AB7-6449-5C42-82F4-64368E8FFB53}" type="presParOf" srcId="{752FD97E-C0BE-5349-9660-28EC2126BBA2}" destId="{076D7062-CB85-A949-9BFF-93B81EA30FBA}" srcOrd="1" destOrd="0" presId="urn:microsoft.com/office/officeart/2005/8/layout/hChevron3"/>
    <dgm:cxn modelId="{E95AF58A-D424-414E-A05B-ED0C20531410}" type="presParOf" srcId="{752FD97E-C0BE-5349-9660-28EC2126BBA2}" destId="{48273260-A996-EA4E-9316-97660D6DCAB4}" srcOrd="2" destOrd="0" presId="urn:microsoft.com/office/officeart/2005/8/layout/hChevron3"/>
    <dgm:cxn modelId="{34321753-D5F5-344A-825E-1AC53B587991}" type="presParOf" srcId="{752FD97E-C0BE-5349-9660-28EC2126BBA2}" destId="{B78A9E53-ACE8-4E48-B19E-0759EE45E1D1}" srcOrd="3" destOrd="0" presId="urn:microsoft.com/office/officeart/2005/8/layout/hChevron3"/>
    <dgm:cxn modelId="{1900C54A-7EF0-9C4B-874C-C950EC2786F7}" type="presParOf" srcId="{752FD97E-C0BE-5349-9660-28EC2126BBA2}" destId="{263A57C9-6726-614C-8D34-3C8E28AC74DD}" srcOrd="4" destOrd="0" presId="urn:microsoft.com/office/officeart/2005/8/layout/hChevron3"/>
    <dgm:cxn modelId="{13C5DE42-99A0-A440-9CDB-C4A746F847CC}" type="presParOf" srcId="{752FD97E-C0BE-5349-9660-28EC2126BBA2}" destId="{57BC407D-A689-224E-AF0D-3689BF09E1A6}" srcOrd="5" destOrd="0" presId="urn:microsoft.com/office/officeart/2005/8/layout/hChevron3"/>
    <dgm:cxn modelId="{DAA35625-B9DF-C84C-81E0-D82B5A6448A2}" type="presParOf" srcId="{752FD97E-C0BE-5349-9660-28EC2126BBA2}" destId="{99D30123-5F77-2F4F-882E-FD0CEAC70D27}" srcOrd="6" destOrd="0" presId="urn:microsoft.com/office/officeart/2005/8/layout/hChevron3"/>
    <dgm:cxn modelId="{9EFF7391-C65E-844C-82F0-EB61DF14FE9D}" type="presParOf" srcId="{752FD97E-C0BE-5349-9660-28EC2126BBA2}" destId="{D53B56FB-3C76-8D4F-A330-F4FD4894A722}" srcOrd="7" destOrd="0" presId="urn:microsoft.com/office/officeart/2005/8/layout/hChevron3"/>
    <dgm:cxn modelId="{4719781D-800B-ED44-97BF-610CB060DCC6}" type="presParOf" srcId="{752FD97E-C0BE-5349-9660-28EC2126BBA2}" destId="{4F860D2D-69FF-6B42-8D74-309EA0074E62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FFC3744-D839-8748-829D-B99E987C16D5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C3D8381-596B-7048-B5B6-E4BF80C7C58C}">
      <dgm:prSet phldrT="[Text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Canonicalization</a:t>
          </a:r>
        </a:p>
      </dgm:t>
    </dgm:pt>
    <dgm:pt modelId="{3318E1ED-3E17-1147-8B01-EBC82CD62848}" type="parTrans" cxnId="{34A080AC-5FD7-3E43-89C5-94A8E6CAE199}">
      <dgm:prSet/>
      <dgm:spPr/>
      <dgm:t>
        <a:bodyPr/>
        <a:lstStyle/>
        <a:p>
          <a:endParaRPr lang="en-US" sz="2000"/>
        </a:p>
      </dgm:t>
    </dgm:pt>
    <dgm:pt modelId="{113A19B5-2F88-4E42-BF8B-36D0FD67A0F7}" type="sibTrans" cxnId="{34A080AC-5FD7-3E43-89C5-94A8E6CAE199}">
      <dgm:prSet/>
      <dgm:spPr/>
      <dgm:t>
        <a:bodyPr/>
        <a:lstStyle/>
        <a:p>
          <a:endParaRPr lang="en-US" sz="2000"/>
        </a:p>
      </dgm:t>
    </dgm:pt>
    <dgm:pt modelId="{0D18C29B-A3BC-B54A-BA1D-8C12C679DA6C}">
      <dgm:prSet phldrT="[Text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Stabilization</a:t>
          </a:r>
        </a:p>
      </dgm:t>
    </dgm:pt>
    <dgm:pt modelId="{76B9F107-3190-824E-891E-74F45F0D1BE0}" type="parTrans" cxnId="{33E509C4-374D-DE48-8963-21B6A10C9FD3}">
      <dgm:prSet/>
      <dgm:spPr/>
      <dgm:t>
        <a:bodyPr/>
        <a:lstStyle/>
        <a:p>
          <a:endParaRPr lang="en-US" sz="2000"/>
        </a:p>
      </dgm:t>
    </dgm:pt>
    <dgm:pt modelId="{D2FA4C4A-D6F6-7F43-B810-1BE8A62C6670}" type="sibTrans" cxnId="{33E509C4-374D-DE48-8963-21B6A10C9FD3}">
      <dgm:prSet/>
      <dgm:spPr/>
      <dgm:t>
        <a:bodyPr/>
        <a:lstStyle/>
        <a:p>
          <a:endParaRPr lang="en-US" sz="2000"/>
        </a:p>
      </dgm:t>
    </dgm:pt>
    <dgm:pt modelId="{92DA0643-A751-C149-857C-669B503CAD23}">
      <dgm:prSet phldrT="[Text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Specialization</a:t>
          </a:r>
        </a:p>
      </dgm:t>
    </dgm:pt>
    <dgm:pt modelId="{DBCF1D46-859B-CD42-9933-E740322E9EF7}" type="parTrans" cxnId="{A5678768-3ECF-9D42-9013-A4B940ADE12B}">
      <dgm:prSet/>
      <dgm:spPr/>
      <dgm:t>
        <a:bodyPr/>
        <a:lstStyle/>
        <a:p>
          <a:endParaRPr lang="en-US" sz="2000"/>
        </a:p>
      </dgm:t>
    </dgm:pt>
    <dgm:pt modelId="{F43F771C-E783-8147-B3D6-8680E5A40C60}" type="sibTrans" cxnId="{A5678768-3ECF-9D42-9013-A4B940ADE12B}">
      <dgm:prSet/>
      <dgm:spPr/>
      <dgm:t>
        <a:bodyPr/>
        <a:lstStyle/>
        <a:p>
          <a:endParaRPr lang="en-US" sz="2000"/>
        </a:p>
      </dgm:t>
    </dgm:pt>
    <dgm:pt modelId="{62AEDCC2-3E4C-DE47-95EE-B61CF7F6AE07}">
      <dgm:prSet phldrT="[Text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GPU Transfer</a:t>
          </a:r>
        </a:p>
      </dgm:t>
    </dgm:pt>
    <dgm:pt modelId="{3F37CE92-CC08-BE47-9A17-F36578EBFCB6}" type="parTrans" cxnId="{4D25980B-E465-FD42-9658-53F108097E71}">
      <dgm:prSet/>
      <dgm:spPr/>
      <dgm:t>
        <a:bodyPr/>
        <a:lstStyle/>
        <a:p>
          <a:endParaRPr lang="en-US" sz="2000"/>
        </a:p>
      </dgm:t>
    </dgm:pt>
    <dgm:pt modelId="{C644C71F-BB16-7B40-BED0-462911948B7E}" type="sibTrans" cxnId="{4D25980B-E465-FD42-9658-53F108097E71}">
      <dgm:prSet/>
      <dgm:spPr/>
      <dgm:t>
        <a:bodyPr/>
        <a:lstStyle/>
        <a:p>
          <a:endParaRPr lang="en-US" sz="2000"/>
        </a:p>
      </dgm:t>
    </dgm:pt>
    <dgm:pt modelId="{91359521-1E6D-3641-8402-EF5B96F7933B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Code Generation</a:t>
          </a:r>
        </a:p>
      </dgm:t>
    </dgm:pt>
    <dgm:pt modelId="{B71A839C-6698-E347-A870-0A7662AA06F5}" type="parTrans" cxnId="{B6654347-0FFA-0142-830C-4C67BB381162}">
      <dgm:prSet/>
      <dgm:spPr/>
      <dgm:t>
        <a:bodyPr/>
        <a:lstStyle/>
        <a:p>
          <a:endParaRPr lang="en-US" sz="2000"/>
        </a:p>
      </dgm:t>
    </dgm:pt>
    <dgm:pt modelId="{F9A9934F-E9DD-8F44-9918-BCEE057CE795}" type="sibTrans" cxnId="{B6654347-0FFA-0142-830C-4C67BB381162}">
      <dgm:prSet/>
      <dgm:spPr/>
      <dgm:t>
        <a:bodyPr/>
        <a:lstStyle/>
        <a:p>
          <a:endParaRPr lang="en-US" sz="2000"/>
        </a:p>
      </dgm:t>
    </dgm:pt>
    <dgm:pt modelId="{752FD97E-C0BE-5349-9660-28EC2126BBA2}" type="pres">
      <dgm:prSet presAssocID="{0FFC3744-D839-8748-829D-B99E987C16D5}" presName="Name0" presStyleCnt="0">
        <dgm:presLayoutVars>
          <dgm:dir/>
          <dgm:resizeHandles val="exact"/>
        </dgm:presLayoutVars>
      </dgm:prSet>
      <dgm:spPr/>
    </dgm:pt>
    <dgm:pt modelId="{F0383B66-17CF-EE4E-B625-B9ECDF197FCE}" type="pres">
      <dgm:prSet presAssocID="{6C3D8381-596B-7048-B5B6-E4BF80C7C58C}" presName="parTxOnly" presStyleLbl="node1" presStyleIdx="0" presStyleCnt="5">
        <dgm:presLayoutVars>
          <dgm:bulletEnabled val="1"/>
        </dgm:presLayoutVars>
      </dgm:prSet>
      <dgm:spPr/>
    </dgm:pt>
    <dgm:pt modelId="{076D7062-CB85-A949-9BFF-93B81EA30FBA}" type="pres">
      <dgm:prSet presAssocID="{113A19B5-2F88-4E42-BF8B-36D0FD67A0F7}" presName="parSpace" presStyleCnt="0"/>
      <dgm:spPr/>
    </dgm:pt>
    <dgm:pt modelId="{48273260-A996-EA4E-9316-97660D6DCAB4}" type="pres">
      <dgm:prSet presAssocID="{0D18C29B-A3BC-B54A-BA1D-8C12C679DA6C}" presName="parTxOnly" presStyleLbl="node1" presStyleIdx="1" presStyleCnt="5">
        <dgm:presLayoutVars>
          <dgm:bulletEnabled val="1"/>
        </dgm:presLayoutVars>
      </dgm:prSet>
      <dgm:spPr/>
    </dgm:pt>
    <dgm:pt modelId="{B78A9E53-ACE8-4E48-B19E-0759EE45E1D1}" type="pres">
      <dgm:prSet presAssocID="{D2FA4C4A-D6F6-7F43-B810-1BE8A62C6670}" presName="parSpace" presStyleCnt="0"/>
      <dgm:spPr/>
    </dgm:pt>
    <dgm:pt modelId="{263A57C9-6726-614C-8D34-3C8E28AC74DD}" type="pres">
      <dgm:prSet presAssocID="{92DA0643-A751-C149-857C-669B503CAD23}" presName="parTxOnly" presStyleLbl="node1" presStyleIdx="2" presStyleCnt="5" custScaleX="115141">
        <dgm:presLayoutVars>
          <dgm:bulletEnabled val="1"/>
        </dgm:presLayoutVars>
      </dgm:prSet>
      <dgm:spPr/>
    </dgm:pt>
    <dgm:pt modelId="{57BC407D-A689-224E-AF0D-3689BF09E1A6}" type="pres">
      <dgm:prSet presAssocID="{F43F771C-E783-8147-B3D6-8680E5A40C60}" presName="parSpace" presStyleCnt="0"/>
      <dgm:spPr/>
    </dgm:pt>
    <dgm:pt modelId="{99D30123-5F77-2F4F-882E-FD0CEAC70D27}" type="pres">
      <dgm:prSet presAssocID="{62AEDCC2-3E4C-DE47-95EE-B61CF7F6AE07}" presName="parTxOnly" presStyleLbl="node1" presStyleIdx="3" presStyleCnt="5">
        <dgm:presLayoutVars>
          <dgm:bulletEnabled val="1"/>
        </dgm:presLayoutVars>
      </dgm:prSet>
      <dgm:spPr/>
    </dgm:pt>
    <dgm:pt modelId="{D53B56FB-3C76-8D4F-A330-F4FD4894A722}" type="pres">
      <dgm:prSet presAssocID="{C644C71F-BB16-7B40-BED0-462911948B7E}" presName="parSpace" presStyleCnt="0"/>
      <dgm:spPr/>
    </dgm:pt>
    <dgm:pt modelId="{4F860D2D-69FF-6B42-8D74-309EA0074E62}" type="pres">
      <dgm:prSet presAssocID="{91359521-1E6D-3641-8402-EF5B96F7933B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D25980B-E465-FD42-9658-53F108097E71}" srcId="{0FFC3744-D839-8748-829D-B99E987C16D5}" destId="{62AEDCC2-3E4C-DE47-95EE-B61CF7F6AE07}" srcOrd="3" destOrd="0" parTransId="{3F37CE92-CC08-BE47-9A17-F36578EBFCB6}" sibTransId="{C644C71F-BB16-7B40-BED0-462911948B7E}"/>
    <dgm:cxn modelId="{C596C025-B001-E543-9F4E-AACB53A7A276}" type="presOf" srcId="{6C3D8381-596B-7048-B5B6-E4BF80C7C58C}" destId="{F0383B66-17CF-EE4E-B625-B9ECDF197FCE}" srcOrd="0" destOrd="0" presId="urn:microsoft.com/office/officeart/2005/8/layout/hChevron3"/>
    <dgm:cxn modelId="{B6654347-0FFA-0142-830C-4C67BB381162}" srcId="{0FFC3744-D839-8748-829D-B99E987C16D5}" destId="{91359521-1E6D-3641-8402-EF5B96F7933B}" srcOrd="4" destOrd="0" parTransId="{B71A839C-6698-E347-A870-0A7662AA06F5}" sibTransId="{F9A9934F-E9DD-8F44-9918-BCEE057CE795}"/>
    <dgm:cxn modelId="{A62B4B4E-8037-7C4E-B87E-7F0552E0B9A1}" type="presOf" srcId="{92DA0643-A751-C149-857C-669B503CAD23}" destId="{263A57C9-6726-614C-8D34-3C8E28AC74DD}" srcOrd="0" destOrd="0" presId="urn:microsoft.com/office/officeart/2005/8/layout/hChevron3"/>
    <dgm:cxn modelId="{A71A2C5D-7374-F94A-AFB3-942A4B8B71E5}" type="presOf" srcId="{0FFC3744-D839-8748-829D-B99E987C16D5}" destId="{752FD97E-C0BE-5349-9660-28EC2126BBA2}" srcOrd="0" destOrd="0" presId="urn:microsoft.com/office/officeart/2005/8/layout/hChevron3"/>
    <dgm:cxn modelId="{A5678768-3ECF-9D42-9013-A4B940ADE12B}" srcId="{0FFC3744-D839-8748-829D-B99E987C16D5}" destId="{92DA0643-A751-C149-857C-669B503CAD23}" srcOrd="2" destOrd="0" parTransId="{DBCF1D46-859B-CD42-9933-E740322E9EF7}" sibTransId="{F43F771C-E783-8147-B3D6-8680E5A40C60}"/>
    <dgm:cxn modelId="{05E01470-16A0-5E46-960A-52266D2623E9}" type="presOf" srcId="{62AEDCC2-3E4C-DE47-95EE-B61CF7F6AE07}" destId="{99D30123-5F77-2F4F-882E-FD0CEAC70D27}" srcOrd="0" destOrd="0" presId="urn:microsoft.com/office/officeart/2005/8/layout/hChevron3"/>
    <dgm:cxn modelId="{34A080AC-5FD7-3E43-89C5-94A8E6CAE199}" srcId="{0FFC3744-D839-8748-829D-B99E987C16D5}" destId="{6C3D8381-596B-7048-B5B6-E4BF80C7C58C}" srcOrd="0" destOrd="0" parTransId="{3318E1ED-3E17-1147-8B01-EBC82CD62848}" sibTransId="{113A19B5-2F88-4E42-BF8B-36D0FD67A0F7}"/>
    <dgm:cxn modelId="{064236B1-F0DE-7148-B9BC-B0321AC8C58C}" type="presOf" srcId="{91359521-1E6D-3641-8402-EF5B96F7933B}" destId="{4F860D2D-69FF-6B42-8D74-309EA0074E62}" srcOrd="0" destOrd="0" presId="urn:microsoft.com/office/officeart/2005/8/layout/hChevron3"/>
    <dgm:cxn modelId="{33E509C4-374D-DE48-8963-21B6A10C9FD3}" srcId="{0FFC3744-D839-8748-829D-B99E987C16D5}" destId="{0D18C29B-A3BC-B54A-BA1D-8C12C679DA6C}" srcOrd="1" destOrd="0" parTransId="{76B9F107-3190-824E-891E-74F45F0D1BE0}" sibTransId="{D2FA4C4A-D6F6-7F43-B810-1BE8A62C6670}"/>
    <dgm:cxn modelId="{3DEBFBCE-BEED-8442-AAF2-468D086F3D66}" type="presOf" srcId="{0D18C29B-A3BC-B54A-BA1D-8C12C679DA6C}" destId="{48273260-A996-EA4E-9316-97660D6DCAB4}" srcOrd="0" destOrd="0" presId="urn:microsoft.com/office/officeart/2005/8/layout/hChevron3"/>
    <dgm:cxn modelId="{0C55D5AB-9D56-404C-9998-0306DBB645D8}" type="presParOf" srcId="{752FD97E-C0BE-5349-9660-28EC2126BBA2}" destId="{F0383B66-17CF-EE4E-B625-B9ECDF197FCE}" srcOrd="0" destOrd="0" presId="urn:microsoft.com/office/officeart/2005/8/layout/hChevron3"/>
    <dgm:cxn modelId="{F2604AB7-6449-5C42-82F4-64368E8FFB53}" type="presParOf" srcId="{752FD97E-C0BE-5349-9660-28EC2126BBA2}" destId="{076D7062-CB85-A949-9BFF-93B81EA30FBA}" srcOrd="1" destOrd="0" presId="urn:microsoft.com/office/officeart/2005/8/layout/hChevron3"/>
    <dgm:cxn modelId="{E95AF58A-D424-414E-A05B-ED0C20531410}" type="presParOf" srcId="{752FD97E-C0BE-5349-9660-28EC2126BBA2}" destId="{48273260-A996-EA4E-9316-97660D6DCAB4}" srcOrd="2" destOrd="0" presId="urn:microsoft.com/office/officeart/2005/8/layout/hChevron3"/>
    <dgm:cxn modelId="{34321753-D5F5-344A-825E-1AC53B587991}" type="presParOf" srcId="{752FD97E-C0BE-5349-9660-28EC2126BBA2}" destId="{B78A9E53-ACE8-4E48-B19E-0759EE45E1D1}" srcOrd="3" destOrd="0" presId="urn:microsoft.com/office/officeart/2005/8/layout/hChevron3"/>
    <dgm:cxn modelId="{1900C54A-7EF0-9C4B-874C-C950EC2786F7}" type="presParOf" srcId="{752FD97E-C0BE-5349-9660-28EC2126BBA2}" destId="{263A57C9-6726-614C-8D34-3C8E28AC74DD}" srcOrd="4" destOrd="0" presId="urn:microsoft.com/office/officeart/2005/8/layout/hChevron3"/>
    <dgm:cxn modelId="{13C5DE42-99A0-A440-9CDB-C4A746F847CC}" type="presParOf" srcId="{752FD97E-C0BE-5349-9660-28EC2126BBA2}" destId="{57BC407D-A689-224E-AF0D-3689BF09E1A6}" srcOrd="5" destOrd="0" presId="urn:microsoft.com/office/officeart/2005/8/layout/hChevron3"/>
    <dgm:cxn modelId="{DAA35625-B9DF-C84C-81E0-D82B5A6448A2}" type="presParOf" srcId="{752FD97E-C0BE-5349-9660-28EC2126BBA2}" destId="{99D30123-5F77-2F4F-882E-FD0CEAC70D27}" srcOrd="6" destOrd="0" presId="urn:microsoft.com/office/officeart/2005/8/layout/hChevron3"/>
    <dgm:cxn modelId="{9EFF7391-C65E-844C-82F0-EB61DF14FE9D}" type="presParOf" srcId="{752FD97E-C0BE-5349-9660-28EC2126BBA2}" destId="{D53B56FB-3C76-8D4F-A330-F4FD4894A722}" srcOrd="7" destOrd="0" presId="urn:microsoft.com/office/officeart/2005/8/layout/hChevron3"/>
    <dgm:cxn modelId="{4719781D-800B-ED44-97BF-610CB060DCC6}" type="presParOf" srcId="{752FD97E-C0BE-5349-9660-28EC2126BBA2}" destId="{4F860D2D-69FF-6B42-8D74-309EA0074E62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383B66-17CF-EE4E-B625-B9ECDF197FCE}">
      <dsp:nvSpPr>
        <dsp:cNvPr id="0" name=""/>
        <dsp:cNvSpPr/>
      </dsp:nvSpPr>
      <dsp:spPr>
        <a:xfrm>
          <a:off x="1698" y="246557"/>
          <a:ext cx="2415815" cy="966326"/>
        </a:xfrm>
        <a:prstGeom prst="homePlate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Canonicalization</a:t>
          </a:r>
        </a:p>
      </dsp:txBody>
      <dsp:txXfrm>
        <a:off x="1698" y="246557"/>
        <a:ext cx="2174234" cy="966326"/>
      </dsp:txXfrm>
    </dsp:sp>
    <dsp:sp modelId="{48273260-A996-EA4E-9316-97660D6DCAB4}">
      <dsp:nvSpPr>
        <dsp:cNvPr id="0" name=""/>
        <dsp:cNvSpPr/>
      </dsp:nvSpPr>
      <dsp:spPr>
        <a:xfrm>
          <a:off x="1934350" y="246557"/>
          <a:ext cx="2415815" cy="9663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Stabilization</a:t>
          </a:r>
        </a:p>
      </dsp:txBody>
      <dsp:txXfrm>
        <a:off x="2417513" y="246557"/>
        <a:ext cx="1449489" cy="966326"/>
      </dsp:txXfrm>
    </dsp:sp>
    <dsp:sp modelId="{263A57C9-6726-614C-8D34-3C8E28AC74DD}">
      <dsp:nvSpPr>
        <dsp:cNvPr id="0" name=""/>
        <dsp:cNvSpPr/>
      </dsp:nvSpPr>
      <dsp:spPr>
        <a:xfrm>
          <a:off x="3867003" y="246557"/>
          <a:ext cx="2781593" cy="9663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Specialization</a:t>
          </a:r>
        </a:p>
      </dsp:txBody>
      <dsp:txXfrm>
        <a:off x="4350166" y="246557"/>
        <a:ext cx="1815267" cy="966326"/>
      </dsp:txXfrm>
    </dsp:sp>
    <dsp:sp modelId="{99D30123-5F77-2F4F-882E-FD0CEAC70D27}">
      <dsp:nvSpPr>
        <dsp:cNvPr id="0" name=""/>
        <dsp:cNvSpPr/>
      </dsp:nvSpPr>
      <dsp:spPr>
        <a:xfrm>
          <a:off x="6165433" y="246557"/>
          <a:ext cx="2415815" cy="9663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GPU Transfer</a:t>
          </a:r>
        </a:p>
      </dsp:txBody>
      <dsp:txXfrm>
        <a:off x="6648596" y="246557"/>
        <a:ext cx="1449489" cy="966326"/>
      </dsp:txXfrm>
    </dsp:sp>
    <dsp:sp modelId="{4F860D2D-69FF-6B42-8D74-309EA0074E62}">
      <dsp:nvSpPr>
        <dsp:cNvPr id="0" name=""/>
        <dsp:cNvSpPr/>
      </dsp:nvSpPr>
      <dsp:spPr>
        <a:xfrm>
          <a:off x="8098086" y="246557"/>
          <a:ext cx="2415815" cy="9663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Code Generation</a:t>
          </a:r>
        </a:p>
      </dsp:txBody>
      <dsp:txXfrm>
        <a:off x="8581249" y="246557"/>
        <a:ext cx="1449489" cy="9663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383B66-17CF-EE4E-B625-B9ECDF197FCE}">
      <dsp:nvSpPr>
        <dsp:cNvPr id="0" name=""/>
        <dsp:cNvSpPr/>
      </dsp:nvSpPr>
      <dsp:spPr>
        <a:xfrm>
          <a:off x="1698" y="246557"/>
          <a:ext cx="2415815" cy="966326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Canonicalization</a:t>
          </a:r>
        </a:p>
      </dsp:txBody>
      <dsp:txXfrm>
        <a:off x="1698" y="246557"/>
        <a:ext cx="2174234" cy="966326"/>
      </dsp:txXfrm>
    </dsp:sp>
    <dsp:sp modelId="{48273260-A996-EA4E-9316-97660D6DCAB4}">
      <dsp:nvSpPr>
        <dsp:cNvPr id="0" name=""/>
        <dsp:cNvSpPr/>
      </dsp:nvSpPr>
      <dsp:spPr>
        <a:xfrm>
          <a:off x="1934350" y="246557"/>
          <a:ext cx="2415815" cy="966326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Stabilization</a:t>
          </a:r>
        </a:p>
      </dsp:txBody>
      <dsp:txXfrm>
        <a:off x="2417513" y="246557"/>
        <a:ext cx="1449489" cy="966326"/>
      </dsp:txXfrm>
    </dsp:sp>
    <dsp:sp modelId="{263A57C9-6726-614C-8D34-3C8E28AC74DD}">
      <dsp:nvSpPr>
        <dsp:cNvPr id="0" name=""/>
        <dsp:cNvSpPr/>
      </dsp:nvSpPr>
      <dsp:spPr>
        <a:xfrm>
          <a:off x="3867003" y="246557"/>
          <a:ext cx="2781593" cy="9663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Specialization</a:t>
          </a:r>
        </a:p>
      </dsp:txBody>
      <dsp:txXfrm>
        <a:off x="4350166" y="246557"/>
        <a:ext cx="1815267" cy="966326"/>
      </dsp:txXfrm>
    </dsp:sp>
    <dsp:sp modelId="{99D30123-5F77-2F4F-882E-FD0CEAC70D27}">
      <dsp:nvSpPr>
        <dsp:cNvPr id="0" name=""/>
        <dsp:cNvSpPr/>
      </dsp:nvSpPr>
      <dsp:spPr>
        <a:xfrm>
          <a:off x="6165433" y="246557"/>
          <a:ext cx="2415815" cy="9663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GPU Transfer</a:t>
          </a:r>
        </a:p>
      </dsp:txBody>
      <dsp:txXfrm>
        <a:off x="6648596" y="246557"/>
        <a:ext cx="1449489" cy="966326"/>
      </dsp:txXfrm>
    </dsp:sp>
    <dsp:sp modelId="{4F860D2D-69FF-6B42-8D74-309EA0074E62}">
      <dsp:nvSpPr>
        <dsp:cNvPr id="0" name=""/>
        <dsp:cNvSpPr/>
      </dsp:nvSpPr>
      <dsp:spPr>
        <a:xfrm>
          <a:off x="8098086" y="246557"/>
          <a:ext cx="2415815" cy="9663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Code Generation</a:t>
          </a:r>
        </a:p>
      </dsp:txBody>
      <dsp:txXfrm>
        <a:off x="8581249" y="246557"/>
        <a:ext cx="1449489" cy="9663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383B66-17CF-EE4E-B625-B9ECDF197FCE}">
      <dsp:nvSpPr>
        <dsp:cNvPr id="0" name=""/>
        <dsp:cNvSpPr/>
      </dsp:nvSpPr>
      <dsp:spPr>
        <a:xfrm>
          <a:off x="1698" y="246557"/>
          <a:ext cx="2415815" cy="966326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Canonicalization</a:t>
          </a:r>
        </a:p>
      </dsp:txBody>
      <dsp:txXfrm>
        <a:off x="1698" y="246557"/>
        <a:ext cx="2174234" cy="966326"/>
      </dsp:txXfrm>
    </dsp:sp>
    <dsp:sp modelId="{48273260-A996-EA4E-9316-97660D6DCAB4}">
      <dsp:nvSpPr>
        <dsp:cNvPr id="0" name=""/>
        <dsp:cNvSpPr/>
      </dsp:nvSpPr>
      <dsp:spPr>
        <a:xfrm>
          <a:off x="1934350" y="246557"/>
          <a:ext cx="2415815" cy="966326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Stabilization</a:t>
          </a:r>
        </a:p>
      </dsp:txBody>
      <dsp:txXfrm>
        <a:off x="2417513" y="246557"/>
        <a:ext cx="1449489" cy="966326"/>
      </dsp:txXfrm>
    </dsp:sp>
    <dsp:sp modelId="{263A57C9-6726-614C-8D34-3C8E28AC74DD}">
      <dsp:nvSpPr>
        <dsp:cNvPr id="0" name=""/>
        <dsp:cNvSpPr/>
      </dsp:nvSpPr>
      <dsp:spPr>
        <a:xfrm>
          <a:off x="3867003" y="246557"/>
          <a:ext cx="2781593" cy="966326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Specialization</a:t>
          </a:r>
        </a:p>
      </dsp:txBody>
      <dsp:txXfrm>
        <a:off x="4350166" y="246557"/>
        <a:ext cx="1815267" cy="966326"/>
      </dsp:txXfrm>
    </dsp:sp>
    <dsp:sp modelId="{99D30123-5F77-2F4F-882E-FD0CEAC70D27}">
      <dsp:nvSpPr>
        <dsp:cNvPr id="0" name=""/>
        <dsp:cNvSpPr/>
      </dsp:nvSpPr>
      <dsp:spPr>
        <a:xfrm>
          <a:off x="6165433" y="246557"/>
          <a:ext cx="2415815" cy="9663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GPU Transfer</a:t>
          </a:r>
        </a:p>
      </dsp:txBody>
      <dsp:txXfrm>
        <a:off x="6648596" y="246557"/>
        <a:ext cx="1449489" cy="966326"/>
      </dsp:txXfrm>
    </dsp:sp>
    <dsp:sp modelId="{4F860D2D-69FF-6B42-8D74-309EA0074E62}">
      <dsp:nvSpPr>
        <dsp:cNvPr id="0" name=""/>
        <dsp:cNvSpPr/>
      </dsp:nvSpPr>
      <dsp:spPr>
        <a:xfrm>
          <a:off x="8098086" y="246557"/>
          <a:ext cx="2415815" cy="9663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Code Generation</a:t>
          </a:r>
        </a:p>
      </dsp:txBody>
      <dsp:txXfrm>
        <a:off x="8581249" y="246557"/>
        <a:ext cx="1449489" cy="96632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383B66-17CF-EE4E-B625-B9ECDF197FCE}">
      <dsp:nvSpPr>
        <dsp:cNvPr id="0" name=""/>
        <dsp:cNvSpPr/>
      </dsp:nvSpPr>
      <dsp:spPr>
        <a:xfrm>
          <a:off x="1698" y="246557"/>
          <a:ext cx="2415815" cy="966326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Canonicalization</a:t>
          </a:r>
        </a:p>
      </dsp:txBody>
      <dsp:txXfrm>
        <a:off x="1698" y="246557"/>
        <a:ext cx="2174234" cy="966326"/>
      </dsp:txXfrm>
    </dsp:sp>
    <dsp:sp modelId="{48273260-A996-EA4E-9316-97660D6DCAB4}">
      <dsp:nvSpPr>
        <dsp:cNvPr id="0" name=""/>
        <dsp:cNvSpPr/>
      </dsp:nvSpPr>
      <dsp:spPr>
        <a:xfrm>
          <a:off x="1934350" y="246557"/>
          <a:ext cx="2415815" cy="966326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Stabilization</a:t>
          </a:r>
        </a:p>
      </dsp:txBody>
      <dsp:txXfrm>
        <a:off x="2417513" y="246557"/>
        <a:ext cx="1449489" cy="966326"/>
      </dsp:txXfrm>
    </dsp:sp>
    <dsp:sp modelId="{263A57C9-6726-614C-8D34-3C8E28AC74DD}">
      <dsp:nvSpPr>
        <dsp:cNvPr id="0" name=""/>
        <dsp:cNvSpPr/>
      </dsp:nvSpPr>
      <dsp:spPr>
        <a:xfrm>
          <a:off x="3867003" y="246557"/>
          <a:ext cx="2781593" cy="966326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Specialization</a:t>
          </a:r>
        </a:p>
      </dsp:txBody>
      <dsp:txXfrm>
        <a:off x="4350166" y="246557"/>
        <a:ext cx="1815267" cy="966326"/>
      </dsp:txXfrm>
    </dsp:sp>
    <dsp:sp modelId="{99D30123-5F77-2F4F-882E-FD0CEAC70D27}">
      <dsp:nvSpPr>
        <dsp:cNvPr id="0" name=""/>
        <dsp:cNvSpPr/>
      </dsp:nvSpPr>
      <dsp:spPr>
        <a:xfrm>
          <a:off x="6165433" y="246557"/>
          <a:ext cx="2415815" cy="966326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GPU Transfer</a:t>
          </a:r>
        </a:p>
      </dsp:txBody>
      <dsp:txXfrm>
        <a:off x="6648596" y="246557"/>
        <a:ext cx="1449489" cy="966326"/>
      </dsp:txXfrm>
    </dsp:sp>
    <dsp:sp modelId="{4F860D2D-69FF-6B42-8D74-309EA0074E62}">
      <dsp:nvSpPr>
        <dsp:cNvPr id="0" name=""/>
        <dsp:cNvSpPr/>
      </dsp:nvSpPr>
      <dsp:spPr>
        <a:xfrm>
          <a:off x="8098086" y="246557"/>
          <a:ext cx="2415815" cy="9663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Code Generation</a:t>
          </a:r>
        </a:p>
      </dsp:txBody>
      <dsp:txXfrm>
        <a:off x="8581249" y="246557"/>
        <a:ext cx="1449489" cy="96632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383B66-17CF-EE4E-B625-B9ECDF197FCE}">
      <dsp:nvSpPr>
        <dsp:cNvPr id="0" name=""/>
        <dsp:cNvSpPr/>
      </dsp:nvSpPr>
      <dsp:spPr>
        <a:xfrm>
          <a:off x="1698" y="246557"/>
          <a:ext cx="2415815" cy="966326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Canonicalization</a:t>
          </a:r>
        </a:p>
      </dsp:txBody>
      <dsp:txXfrm>
        <a:off x="1698" y="246557"/>
        <a:ext cx="2174234" cy="966326"/>
      </dsp:txXfrm>
    </dsp:sp>
    <dsp:sp modelId="{48273260-A996-EA4E-9316-97660D6DCAB4}">
      <dsp:nvSpPr>
        <dsp:cNvPr id="0" name=""/>
        <dsp:cNvSpPr/>
      </dsp:nvSpPr>
      <dsp:spPr>
        <a:xfrm>
          <a:off x="1934350" y="246557"/>
          <a:ext cx="2415815" cy="966326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Stabilization</a:t>
          </a:r>
        </a:p>
      </dsp:txBody>
      <dsp:txXfrm>
        <a:off x="2417513" y="246557"/>
        <a:ext cx="1449489" cy="966326"/>
      </dsp:txXfrm>
    </dsp:sp>
    <dsp:sp modelId="{263A57C9-6726-614C-8D34-3C8E28AC74DD}">
      <dsp:nvSpPr>
        <dsp:cNvPr id="0" name=""/>
        <dsp:cNvSpPr/>
      </dsp:nvSpPr>
      <dsp:spPr>
        <a:xfrm>
          <a:off x="3867003" y="246557"/>
          <a:ext cx="2781593" cy="966326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Specialization</a:t>
          </a:r>
        </a:p>
      </dsp:txBody>
      <dsp:txXfrm>
        <a:off x="4350166" y="246557"/>
        <a:ext cx="1815267" cy="966326"/>
      </dsp:txXfrm>
    </dsp:sp>
    <dsp:sp modelId="{99D30123-5F77-2F4F-882E-FD0CEAC70D27}">
      <dsp:nvSpPr>
        <dsp:cNvPr id="0" name=""/>
        <dsp:cNvSpPr/>
      </dsp:nvSpPr>
      <dsp:spPr>
        <a:xfrm>
          <a:off x="6165433" y="246557"/>
          <a:ext cx="2415815" cy="966326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GPU Transfer</a:t>
          </a:r>
        </a:p>
      </dsp:txBody>
      <dsp:txXfrm>
        <a:off x="6648596" y="246557"/>
        <a:ext cx="1449489" cy="966326"/>
      </dsp:txXfrm>
    </dsp:sp>
    <dsp:sp modelId="{4F860D2D-69FF-6B42-8D74-309EA0074E62}">
      <dsp:nvSpPr>
        <dsp:cNvPr id="0" name=""/>
        <dsp:cNvSpPr/>
      </dsp:nvSpPr>
      <dsp:spPr>
        <a:xfrm>
          <a:off x="8098086" y="246557"/>
          <a:ext cx="2415815" cy="966326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Code Generation</a:t>
          </a:r>
        </a:p>
      </dsp:txBody>
      <dsp:txXfrm>
        <a:off x="8581249" y="246557"/>
        <a:ext cx="1449489" cy="9663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5010D5-81C9-C448-82E8-71177EBFEC32}" type="datetimeFigureOut">
              <a:rPr lang="en-US" smtClean="0"/>
              <a:t>9/23/19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6DF27-AD16-B741-919E-EA3A35DE9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07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73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479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8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56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508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226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37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285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9/23/19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6786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9/23/19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355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9/23/19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393901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9/23/19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508073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9/23/19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35144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9/23/19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510131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9/23/19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006184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9/23/19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956953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9/23/19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397568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9/23/19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9193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32571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9/23/19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465784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61090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9/23/19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TextBox 6"/>
          <p:cNvSpPr txBox="1">
            <a:spLocks/>
          </p:cNvSpPr>
          <p:nvPr userDrawn="1"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 userDrawn="1"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  <p:extLst>
      <p:ext uri="{BB962C8B-B14F-4D97-AF65-F5344CB8AC3E}">
        <p14:creationId xmlns:p14="http://schemas.microsoft.com/office/powerpoint/2010/main" val="695182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9/23/19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03313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9/23/19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3840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9/23/19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61223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9/23/19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43548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9/23/19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44087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9/23/19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92104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9/23/19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87650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buSyKy7anciNgLqNA" TargetMode="External"/><Relationship Id="rId2" Type="http://schemas.openxmlformats.org/officeDocument/2006/relationships/hyperlink" Target="https://docs.google.com/document/d/1cEQ-rzsrSsdqa9dzcSuGCppxgN96eIuYT7AjpXrDqpo/edit#heading=h.truct866k4m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9.emf"/><Relationship Id="rId7" Type="http://schemas.openxmlformats.org/officeDocument/2006/relationships/image" Target="../media/image15.emf"/><Relationship Id="rId12" Type="http://schemas.openxmlformats.org/officeDocument/2006/relationships/image" Target="../media/image1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11" Type="http://schemas.openxmlformats.org/officeDocument/2006/relationships/image" Target="../media/image11.emf"/><Relationship Id="rId5" Type="http://schemas.openxmlformats.org/officeDocument/2006/relationships/image" Target="../media/image13.emf"/><Relationship Id="rId10" Type="http://schemas.openxmlformats.org/officeDocument/2006/relationships/image" Target="../media/image10.emf"/><Relationship Id="rId4" Type="http://schemas.openxmlformats.org/officeDocument/2006/relationships/image" Target="../media/image12.emf"/><Relationship Id="rId9" Type="http://schemas.openxmlformats.org/officeDocument/2006/relationships/image" Target="../media/image17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13" Type="http://schemas.openxmlformats.org/officeDocument/2006/relationships/image" Target="../media/image11.emf"/><Relationship Id="rId3" Type="http://schemas.openxmlformats.org/officeDocument/2006/relationships/image" Target="../media/image9.emf"/><Relationship Id="rId7" Type="http://schemas.openxmlformats.org/officeDocument/2006/relationships/image" Target="../media/image22.emf"/><Relationship Id="rId12" Type="http://schemas.openxmlformats.org/officeDocument/2006/relationships/image" Target="../media/image2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11" Type="http://schemas.openxmlformats.org/officeDocument/2006/relationships/image" Target="../media/image26.emf"/><Relationship Id="rId5" Type="http://schemas.openxmlformats.org/officeDocument/2006/relationships/image" Target="../media/image20.emf"/><Relationship Id="rId10" Type="http://schemas.openxmlformats.org/officeDocument/2006/relationships/image" Target="../media/image25.emf"/><Relationship Id="rId4" Type="http://schemas.openxmlformats.org/officeDocument/2006/relationships/image" Target="../media/image19.emf"/><Relationship Id="rId9" Type="http://schemas.openxmlformats.org/officeDocument/2006/relationships/image" Target="../media/image24.emf"/><Relationship Id="rId14" Type="http://schemas.openxmlformats.org/officeDocument/2006/relationships/image" Target="../media/image28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enix.org/system/files/conference/osdi16/osdi16-abadi.pdf" TargetMode="External"/><Relationship Id="rId2" Type="http://schemas.openxmlformats.org/officeDocument/2006/relationships/hyperlink" Target="https://papers.nips.cc/paper/8092-automatic-differentiation-in-ml-where-we-are-and-where-we-should-be-go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812.01329.pdf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ro.umontreal.ca/~lisa/pointeurs/theano_scipy2010.pdf" TargetMode="External"/><Relationship Id="rId2" Type="http://schemas.openxmlformats.org/officeDocument/2006/relationships/hyperlink" Target="http://www.jmlr.org/papers/volume18/17-468/17-468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903.01855.pdf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603.04467.pd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ysml.cc/doc/2019/88.pdf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2">
            <a:extLst>
              <a:ext uri="{FF2B5EF4-FFF2-40B4-BE49-F238E27FC236}">
                <a16:creationId xmlns:a16="http://schemas.microsoft.com/office/drawing/2014/main" id="{2E258B90-0F12-634D-B10B-BF94645DDE0A}"/>
              </a:ext>
            </a:extLst>
          </p:cNvPr>
          <p:cNvSpPr txBox="1">
            <a:spLocks/>
          </p:cNvSpPr>
          <p:nvPr/>
        </p:nvSpPr>
        <p:spPr bwMode="auto">
          <a:xfrm>
            <a:off x="4517745" y="4683739"/>
            <a:ext cx="7001435" cy="1271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marL="342900" lvl="0" indent="-342900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Tahoma"/>
                <a:ea typeface="Helvetica Neue Light" charset="0"/>
                <a:cs typeface="Tahoma"/>
              </a:defRPr>
            </a:lvl1pPr>
            <a:lvl2pPr marL="628650" lvl="1" indent="-171450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089025" lvl="2" indent="-174625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Grande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541463" lvl="3" indent="-169863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01838" lvl="4" indent="-173038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Grande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lvl="5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r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</a:rPr>
              <a:t>Joseph E. Gonzalez</a:t>
            </a:r>
          </a:p>
          <a:p>
            <a:pPr marL="342900" marR="0" lvl="0" indent="-342900" algn="r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/>
            </a:pPr>
            <a:r>
              <a:rPr lang="en-US" sz="2400" dirty="0">
                <a:latin typeface="Century Gothic" panose="020B0502020202020204" pitchFamily="34" charset="0"/>
                <a:cs typeface="Calibri" panose="020F0502020204030204" pitchFamily="34" charset="0"/>
              </a:rPr>
              <a:t>Co-director of the RISE Lab</a:t>
            </a:r>
            <a:br>
              <a:rPr lang="en-US" sz="2400" dirty="0">
                <a:latin typeface="Century Gothic" panose="020B0502020202020204" pitchFamily="34" charset="0"/>
                <a:cs typeface="Calibri" panose="020F0502020204030204" pitchFamily="34" charset="0"/>
              </a:rPr>
            </a:b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</a:rPr>
              <a:t>jegonzal@cs.berkeley.edu</a:t>
            </a:r>
            <a:endParaRPr kumimoji="0" lang="en-US" sz="2000" b="0" i="0" u="sng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DB2976-31A7-0C41-A48C-33994F7292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1680" y="419757"/>
            <a:ext cx="10477500" cy="4053794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AI-Systems</a:t>
            </a:r>
            <a:br>
              <a:rPr lang="en-US" sz="88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72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Machine Learning Frameworks</a:t>
            </a:r>
            <a:endParaRPr lang="en-US" sz="8800" dirty="0">
              <a:solidFill>
                <a:schemeClr val="accent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54878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9704">
        <p159:morph option="byObject"/>
      </p:transition>
    </mc:Choice>
    <mc:Fallback xmlns="">
      <p:transition spd="slow" advTm="19704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18FD3-4CE2-E74E-B4C2-84F092A09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Languages vs Algorithm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CAE2F-78F1-7B44-A62A-CA0E2FF54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426" y="3319992"/>
            <a:ext cx="11496675" cy="3217333"/>
          </a:xfrm>
        </p:spPr>
        <p:txBody>
          <a:bodyPr>
            <a:normAutofit/>
          </a:bodyPr>
          <a:lstStyle/>
          <a:p>
            <a:r>
              <a:rPr lang="en-US" b="1" dirty="0"/>
              <a:t>Languages</a:t>
            </a:r>
            <a:r>
              <a:rPr lang="en-US" dirty="0"/>
              <a:t> provided support for mathematical operations</a:t>
            </a:r>
          </a:p>
          <a:p>
            <a:pPr lvl="1"/>
            <a:r>
              <a:rPr lang="en-US" dirty="0"/>
              <a:t>User still implemented new models and algorithms using fundamental </a:t>
            </a:r>
            <a:r>
              <a:rPr lang="en-US" b="1" dirty="0"/>
              <a:t>linear algebra primitives</a:t>
            </a:r>
          </a:p>
          <a:p>
            <a:r>
              <a:rPr lang="en-US" b="1" dirty="0"/>
              <a:t>Libraries of Algorithms</a:t>
            </a:r>
            <a:r>
              <a:rPr lang="en-US" dirty="0"/>
              <a:t> provided individual learning techniques </a:t>
            </a:r>
          </a:p>
          <a:p>
            <a:pPr lvl="1"/>
            <a:r>
              <a:rPr lang="en-US" dirty="0"/>
              <a:t>Often specialized to model/technique (fast and easy-to-use)</a:t>
            </a:r>
          </a:p>
          <a:p>
            <a:r>
              <a:rPr lang="en-US" dirty="0"/>
              <a:t>Need something in the middle!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6DB379C-D614-0841-BAA9-E66EB5F494F5}"/>
              </a:ext>
            </a:extLst>
          </p:cNvPr>
          <p:cNvSpPr/>
          <p:nvPr/>
        </p:nvSpPr>
        <p:spPr>
          <a:xfrm>
            <a:off x="552450" y="1646238"/>
            <a:ext cx="2043994" cy="1040518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Languages</a:t>
            </a:r>
          </a:p>
          <a:p>
            <a:pPr algn="ctr"/>
            <a:r>
              <a:rPr lang="en-US" dirty="0"/>
              <a:t>(R/</a:t>
            </a:r>
            <a:r>
              <a:rPr lang="en-US" dirty="0" err="1"/>
              <a:t>Matlab</a:t>
            </a:r>
            <a:r>
              <a:rPr lang="en-US" dirty="0"/>
              <a:t>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9266E31-19C9-AB4F-BF93-7127CA876EB1}"/>
              </a:ext>
            </a:extLst>
          </p:cNvPr>
          <p:cNvSpPr/>
          <p:nvPr/>
        </p:nvSpPr>
        <p:spPr>
          <a:xfrm>
            <a:off x="9785084" y="1646237"/>
            <a:ext cx="2043994" cy="1040518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Libraries of</a:t>
            </a:r>
            <a:br>
              <a:rPr lang="en-US" dirty="0"/>
            </a:br>
            <a:r>
              <a:rPr lang="en-US" dirty="0"/>
              <a:t>Algorithms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4F285BA8-EC3E-EC4F-AD11-BA65A11603EE}"/>
              </a:ext>
            </a:extLst>
          </p:cNvPr>
          <p:cNvSpPr/>
          <p:nvPr/>
        </p:nvSpPr>
        <p:spPr>
          <a:xfrm>
            <a:off x="2786478" y="1833474"/>
            <a:ext cx="6808572" cy="666045"/>
          </a:xfrm>
          <a:prstGeom prst="leftRigh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C4D92E-7F7C-F147-8427-F293B5A13B38}"/>
              </a:ext>
            </a:extLst>
          </p:cNvPr>
          <p:cNvSpPr txBox="1"/>
          <p:nvPr/>
        </p:nvSpPr>
        <p:spPr>
          <a:xfrm>
            <a:off x="838200" y="2731681"/>
            <a:ext cx="135005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Generality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EE22EF-8942-D34F-BA0F-67D81D3DD849}"/>
              </a:ext>
            </a:extLst>
          </p:cNvPr>
          <p:cNvSpPr txBox="1"/>
          <p:nvPr/>
        </p:nvSpPr>
        <p:spPr>
          <a:xfrm>
            <a:off x="10230908" y="2731681"/>
            <a:ext cx="121058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Simplicity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5F8AAEC-439A-414C-ADE7-E09CB26F0327}"/>
              </a:ext>
            </a:extLst>
          </p:cNvPr>
          <p:cNvSpPr/>
          <p:nvPr/>
        </p:nvSpPr>
        <p:spPr>
          <a:xfrm>
            <a:off x="7278130" y="1736530"/>
            <a:ext cx="1754660" cy="85993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Pipeline</a:t>
            </a:r>
          </a:p>
          <a:p>
            <a:pPr algn="ctr"/>
            <a:r>
              <a:rPr lang="en-US" dirty="0"/>
              <a:t>(embedded)</a:t>
            </a:r>
          </a:p>
          <a:p>
            <a:pPr algn="ctr"/>
            <a:r>
              <a:rPr lang="en-US" dirty="0"/>
              <a:t>DSLs</a:t>
            </a:r>
          </a:p>
        </p:txBody>
      </p:sp>
    </p:spTree>
    <p:extLst>
      <p:ext uri="{BB962C8B-B14F-4D97-AF65-F5344CB8AC3E}">
        <p14:creationId xmlns:p14="http://schemas.microsoft.com/office/powerpoint/2010/main" val="144721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CB492-9FC3-AF4D-AAFF-9A1B8B978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49" y="320675"/>
            <a:ext cx="11347107" cy="1325563"/>
          </a:xfrm>
        </p:spPr>
        <p:txBody>
          <a:bodyPr>
            <a:normAutofit/>
          </a:bodyPr>
          <a:lstStyle/>
          <a:p>
            <a:r>
              <a:rPr lang="en-US" dirty="0"/>
              <a:t>Embedded Domain Specific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2F768-861F-8149-B722-AD3FC29E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49" y="1646238"/>
            <a:ext cx="11087102" cy="43513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Domain specific languages (DSLs) provide </a:t>
            </a:r>
            <a:r>
              <a:rPr lang="en-US" b="1" dirty="0"/>
              <a:t>specialized functionality</a:t>
            </a:r>
            <a:r>
              <a:rPr lang="en-US" dirty="0"/>
              <a:t> for a given task</a:t>
            </a:r>
          </a:p>
          <a:p>
            <a:pPr lvl="1"/>
            <a:r>
              <a:rPr lang="en-US" dirty="0">
                <a:sym typeface="Wingdings" pitchFamily="2" charset="2"/>
              </a:rPr>
              <a:t>Limited functionality  </a:t>
            </a:r>
            <a:r>
              <a:rPr lang="en-US" b="1" dirty="0">
                <a:sym typeface="Wingdings" pitchFamily="2" charset="2"/>
              </a:rPr>
              <a:t>simplicity</a:t>
            </a:r>
            <a:r>
              <a:rPr lang="en-US" dirty="0">
                <a:sym typeface="Wingdings" pitchFamily="2" charset="2"/>
              </a:rPr>
              <a:t> and </a:t>
            </a:r>
            <a:r>
              <a:rPr lang="en-US" b="1" dirty="0">
                <a:sym typeface="Wingdings" pitchFamily="2" charset="2"/>
              </a:rPr>
              <a:t>optimization</a:t>
            </a:r>
            <a:endParaRPr lang="en-US" b="1" dirty="0"/>
          </a:p>
          <a:p>
            <a:pPr lvl="1"/>
            <a:r>
              <a:rPr lang="en-US" b="1" dirty="0"/>
              <a:t>Example:</a:t>
            </a:r>
            <a:r>
              <a:rPr lang="en-US" dirty="0"/>
              <a:t> SQL </a:t>
            </a:r>
            <a:r>
              <a:rPr lang="en-US" dirty="0">
                <a:sym typeface="Wingdings" pitchFamily="2" charset="2"/>
              </a:rPr>
              <a:t> Specialized for data manipulation</a:t>
            </a:r>
          </a:p>
          <a:p>
            <a:r>
              <a:rPr lang="en-US" dirty="0">
                <a:sym typeface="Wingdings" pitchFamily="2" charset="2"/>
              </a:rPr>
              <a:t>Embedded DSLs are </a:t>
            </a:r>
            <a:r>
              <a:rPr lang="en-US" b="1" dirty="0">
                <a:sym typeface="Wingdings" pitchFamily="2" charset="2"/>
              </a:rPr>
              <a:t>libraries</a:t>
            </a:r>
            <a:r>
              <a:rPr lang="en-US" dirty="0">
                <a:sym typeface="Wingdings" pitchFamily="2" charset="2"/>
              </a:rPr>
              <a:t> or </a:t>
            </a:r>
            <a:r>
              <a:rPr lang="en-US" b="1" dirty="0">
                <a:sym typeface="Wingdings" pitchFamily="2" charset="2"/>
              </a:rPr>
              <a:t>language extensions</a:t>
            </a:r>
            <a:r>
              <a:rPr lang="en-US" dirty="0">
                <a:sym typeface="Wingdings" pitchFamily="2" charset="2"/>
              </a:rPr>
              <a:t> within a general-purpose language tailored to a specific task</a:t>
            </a:r>
          </a:p>
          <a:p>
            <a:pPr lvl="1"/>
            <a:r>
              <a:rPr lang="en-US" dirty="0">
                <a:sym typeface="Wingdings" pitchFamily="2" charset="2"/>
              </a:rPr>
              <a:t>Combine benefits of DSL and general languages</a:t>
            </a:r>
          </a:p>
          <a:p>
            <a:pPr lvl="1"/>
            <a:r>
              <a:rPr lang="en-US" b="1" dirty="0">
                <a:sym typeface="Wingdings" pitchFamily="2" charset="2"/>
              </a:rPr>
              <a:t>Example:</a:t>
            </a:r>
            <a:r>
              <a:rPr lang="en-US" dirty="0">
                <a:sym typeface="Wingdings" pitchFamily="2" charset="2"/>
              </a:rPr>
              <a:t> linear algebra libraries</a:t>
            </a:r>
          </a:p>
          <a:p>
            <a:r>
              <a:rPr lang="en-US" dirty="0">
                <a:sym typeface="Wingdings" pitchFamily="2" charset="2"/>
              </a:rPr>
              <a:t>Embedded DSLs have played a significant role in ML</a:t>
            </a:r>
          </a:p>
          <a:p>
            <a:pPr lvl="1"/>
            <a:r>
              <a:rPr lang="en-US" dirty="0">
                <a:sym typeface="Wingdings" pitchFamily="2" charset="2"/>
              </a:rPr>
              <a:t>Linear Algebra  Pipelines  Differentiable Programs</a:t>
            </a:r>
            <a:endParaRPr lang="en-US" b="1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9937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0DEF8-E284-3045-B143-45382939D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0"/>
            <a:ext cx="10801350" cy="1325563"/>
          </a:xfrm>
        </p:spPr>
        <p:txBody>
          <a:bodyPr/>
          <a:lstStyle/>
          <a:p>
            <a:r>
              <a:rPr lang="en-US" dirty="0"/>
              <a:t>Machine Learning Pipelines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602DF-7A9E-C046-8F94-4C77A07BD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351339"/>
          </a:xfrm>
        </p:spPr>
        <p:txBody>
          <a:bodyPr/>
          <a:lstStyle/>
          <a:p>
            <a:r>
              <a:rPr lang="en-US" dirty="0" err="1"/>
              <a:t>Scikit</a:t>
            </a:r>
            <a:r>
              <a:rPr lang="en-US" dirty="0"/>
              <a:t> Learn Pipelines (2011)</a:t>
            </a:r>
          </a:p>
          <a:p>
            <a:pPr lvl="1"/>
            <a:r>
              <a:rPr lang="en-US" dirty="0"/>
              <a:t>Describes </a:t>
            </a:r>
            <a:r>
              <a:rPr lang="en-US" b="1" dirty="0"/>
              <a:t>composition</a:t>
            </a:r>
            <a:r>
              <a:rPr lang="en-US" dirty="0"/>
              <a:t> of feature transformations and models</a:t>
            </a:r>
          </a:p>
          <a:p>
            <a:pPr lvl="1"/>
            <a:r>
              <a:rPr lang="en-US" dirty="0"/>
              <a:t>Enables </a:t>
            </a:r>
            <a:r>
              <a:rPr lang="en-US" b="1" dirty="0"/>
              <a:t>end-to-end training</a:t>
            </a:r>
            <a:r>
              <a:rPr lang="en-US" dirty="0"/>
              <a:t> and </a:t>
            </a:r>
            <a:r>
              <a:rPr lang="en-US" b="1" dirty="0"/>
              <a:t>standardized</a:t>
            </a:r>
            <a:r>
              <a:rPr lang="en-US" dirty="0"/>
              <a:t> prediction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Spark ML Pipelines (Similar to </a:t>
            </a:r>
            <a:r>
              <a:rPr lang="en-US" dirty="0" err="1"/>
              <a:t>SkLearn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E7F887-4490-0F48-8BAF-4D8978BCB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471" y="2665178"/>
            <a:ext cx="12192000" cy="1672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F8710D-D5B1-BB47-B051-6BC6C144F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471" y="5224172"/>
            <a:ext cx="12192000" cy="13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9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5855C-77FC-ED4B-8F77-32D0853AD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7" y="218194"/>
            <a:ext cx="10801350" cy="1325563"/>
          </a:xfrm>
        </p:spPr>
        <p:txBody>
          <a:bodyPr/>
          <a:lstStyle/>
          <a:p>
            <a:r>
              <a:rPr lang="en-US" dirty="0" err="1"/>
              <a:t>SystemML</a:t>
            </a:r>
            <a:r>
              <a:rPr lang="en-US" dirty="0"/>
              <a:t> (VLDB’16)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13B40-47C3-0144-972B-53DE7B79F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643" y="1646238"/>
            <a:ext cx="6189826" cy="43513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Developed at IBM</a:t>
            </a:r>
          </a:p>
          <a:p>
            <a:r>
              <a:rPr lang="en-US" b="1" dirty="0"/>
              <a:t>Domain specific language</a:t>
            </a:r>
            <a:r>
              <a:rPr lang="en-US" dirty="0"/>
              <a:t> for describing ML algorithms</a:t>
            </a:r>
          </a:p>
          <a:p>
            <a:pPr lvl="1"/>
            <a:r>
              <a:rPr lang="en-US" dirty="0"/>
              <a:t>Python/R like but </a:t>
            </a:r>
            <a:r>
              <a:rPr lang="en-US" b="1" dirty="0"/>
              <a:t>not embedded</a:t>
            </a:r>
          </a:p>
          <a:p>
            <a:pPr lvl="1"/>
            <a:r>
              <a:rPr lang="en-US" dirty="0"/>
              <a:t>Optimizer and runtime to execute on </a:t>
            </a:r>
            <a:r>
              <a:rPr lang="en-US" b="1" dirty="0"/>
              <a:t>Apache Spark</a:t>
            </a:r>
          </a:p>
          <a:p>
            <a:r>
              <a:rPr lang="en-US" dirty="0"/>
              <a:t>Explored range of optimizations</a:t>
            </a:r>
          </a:p>
          <a:p>
            <a:pPr lvl="1"/>
            <a:r>
              <a:rPr lang="en-US" dirty="0"/>
              <a:t>Data repartitioning</a:t>
            </a:r>
          </a:p>
          <a:p>
            <a:pPr lvl="1"/>
            <a:r>
              <a:rPr lang="en-US" dirty="0"/>
              <a:t>Caching</a:t>
            </a:r>
          </a:p>
          <a:p>
            <a:pPr lvl="1"/>
            <a:r>
              <a:rPr lang="en-US" dirty="0"/>
              <a:t>Distributed matrix representations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1B52E7-B264-D149-B706-D2623006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469" y="0"/>
            <a:ext cx="5446888" cy="666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86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5855C-77FC-ED4B-8F77-32D0853AD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Keystone ML (ICDE’17)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13B40-47C3-0144-972B-53DE7B79F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" y="1825625"/>
            <a:ext cx="5615517" cy="4351339"/>
          </a:xfrm>
        </p:spPr>
        <p:txBody>
          <a:bodyPr>
            <a:normAutofit/>
          </a:bodyPr>
          <a:lstStyle/>
          <a:p>
            <a:r>
              <a:rPr lang="en-US" sz="2400" dirty="0"/>
              <a:t>Developed in </a:t>
            </a:r>
            <a:r>
              <a:rPr lang="en-US" sz="2400" dirty="0" err="1"/>
              <a:t>AMPLab@Berkeley</a:t>
            </a:r>
            <a:endParaRPr lang="en-US" sz="2400" dirty="0"/>
          </a:p>
          <a:p>
            <a:r>
              <a:rPr lang="en-US" sz="2400" dirty="0"/>
              <a:t>Pipelines of </a:t>
            </a:r>
            <a:r>
              <a:rPr lang="en-US" sz="2400" b="1" dirty="0"/>
              <a:t>ML algorithms </a:t>
            </a:r>
            <a:r>
              <a:rPr lang="en-US" sz="2400" dirty="0"/>
              <a:t>and optimization on top of Spark</a:t>
            </a:r>
          </a:p>
          <a:p>
            <a:pPr lvl="1"/>
            <a:r>
              <a:rPr lang="en-US" sz="2000" b="1" dirty="0"/>
              <a:t>Embedded Scala DSL</a:t>
            </a:r>
          </a:p>
          <a:p>
            <a:pPr lvl="1"/>
            <a:r>
              <a:rPr lang="en-US" sz="2000" dirty="0"/>
              <a:t>Outperformed </a:t>
            </a:r>
            <a:r>
              <a:rPr lang="en-US" sz="2000" dirty="0" err="1"/>
              <a:t>SystemML</a:t>
            </a:r>
            <a:endParaRPr lang="en-US" sz="2000" dirty="0"/>
          </a:p>
          <a:p>
            <a:r>
              <a:rPr lang="en-US" sz="2400" dirty="0"/>
              <a:t>Cost based optimize to select best version of learning algorithm based on inputs</a:t>
            </a:r>
          </a:p>
          <a:p>
            <a:pPr lvl="1"/>
            <a:r>
              <a:rPr lang="en-US" sz="2000" dirty="0"/>
              <a:t>Example: QR vs L-BFGS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D3ED85-15B2-8E46-B6C6-6EFD0108A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967" y="1456797"/>
            <a:ext cx="6024033" cy="22515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DFA2AA-4471-ED42-A48A-7483BC22A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017" y="3877902"/>
            <a:ext cx="4912783" cy="265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4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18FD3-4CE2-E74E-B4C2-84F092A09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Languages vs Algorithm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CAE2F-78F1-7B44-A62A-CA0E2FF54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426" y="3319992"/>
            <a:ext cx="11496675" cy="3217333"/>
          </a:xfrm>
        </p:spPr>
        <p:txBody>
          <a:bodyPr>
            <a:normAutofit/>
          </a:bodyPr>
          <a:lstStyle/>
          <a:p>
            <a:r>
              <a:rPr lang="en-US" dirty="0"/>
              <a:t>Increased focus on deep learning </a:t>
            </a:r>
            <a:r>
              <a:rPr lang="en-US" dirty="0">
                <a:sym typeface="Wingdings" pitchFamily="2" charset="2"/>
              </a:rPr>
              <a:t> 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empirical risk minimization for complex </a:t>
            </a:r>
            <a:r>
              <a:rPr lang="en-US" b="1" dirty="0">
                <a:sym typeface="Wingdings" pitchFamily="2" charset="2"/>
              </a:rPr>
              <a:t>differentiable models</a:t>
            </a:r>
          </a:p>
          <a:p>
            <a:r>
              <a:rPr lang="en-US" dirty="0">
                <a:sym typeface="Wingdings" pitchFamily="2" charset="2"/>
              </a:rPr>
              <a:t>Research shifts from algorithm design to </a:t>
            </a:r>
            <a:r>
              <a:rPr lang="en-US" b="1" dirty="0">
                <a:sym typeface="Wingdings" pitchFamily="2" charset="2"/>
              </a:rPr>
              <a:t>model design</a:t>
            </a:r>
          </a:p>
          <a:p>
            <a:r>
              <a:rPr lang="en-US" b="1" dirty="0">
                <a:sym typeface="Wingdings" pitchFamily="2" charset="2"/>
              </a:rPr>
              <a:t>Deep Learning </a:t>
            </a:r>
            <a:r>
              <a:rPr lang="en-US" b="1" dirty="0" err="1">
                <a:sym typeface="Wingdings" pitchFamily="2" charset="2"/>
              </a:rPr>
              <a:t>Frameworks:</a:t>
            </a:r>
            <a:r>
              <a:rPr lang="en-US" dirty="0" err="1">
                <a:sym typeface="Wingdings" pitchFamily="2" charset="2"/>
              </a:rPr>
              <a:t>Theano</a:t>
            </a:r>
            <a:r>
              <a:rPr lang="en-US" dirty="0">
                <a:sym typeface="Wingdings" pitchFamily="2" charset="2"/>
              </a:rPr>
              <a:t> (2008), Caffe (2014), </a:t>
            </a:r>
            <a:r>
              <a:rPr lang="en-US" dirty="0" err="1">
                <a:sym typeface="Wingdings" pitchFamily="2" charset="2"/>
              </a:rPr>
              <a:t>MXNet</a:t>
            </a:r>
            <a:r>
              <a:rPr lang="en-US" dirty="0">
                <a:sym typeface="Wingdings" pitchFamily="2" charset="2"/>
              </a:rPr>
              <a:t> (2015), TensorFlow (2015), </a:t>
            </a:r>
            <a:r>
              <a:rPr lang="en-US" dirty="0" err="1">
                <a:sym typeface="Wingdings" pitchFamily="2" charset="2"/>
              </a:rPr>
              <a:t>PyTorch</a:t>
            </a:r>
            <a:r>
              <a:rPr lang="en-US" dirty="0">
                <a:sym typeface="Wingdings" pitchFamily="2" charset="2"/>
              </a:rPr>
              <a:t> (2016)</a:t>
            </a:r>
          </a:p>
          <a:p>
            <a:pPr lvl="1"/>
            <a:r>
              <a:rPr lang="en-US" dirty="0">
                <a:sym typeface="Wingdings" pitchFamily="2" charset="2"/>
              </a:rPr>
              <a:t>Combine </a:t>
            </a:r>
            <a:r>
              <a:rPr lang="en-US" b="1" dirty="0">
                <a:sym typeface="Wingdings" pitchFamily="2" charset="2"/>
              </a:rPr>
              <a:t>automatic differentiation</a:t>
            </a:r>
            <a:r>
              <a:rPr lang="en-US" dirty="0">
                <a:sym typeface="Wingdings" pitchFamily="2" charset="2"/>
              </a:rPr>
              <a:t> with </a:t>
            </a:r>
            <a:r>
              <a:rPr lang="en-US" b="1" dirty="0">
                <a:sym typeface="Wingdings" pitchFamily="2" charset="2"/>
              </a:rPr>
              <a:t>hardware acceleration</a:t>
            </a:r>
            <a:endParaRPr lang="en-US" b="1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6DB379C-D614-0841-BAA9-E66EB5F494F5}"/>
              </a:ext>
            </a:extLst>
          </p:cNvPr>
          <p:cNvSpPr/>
          <p:nvPr/>
        </p:nvSpPr>
        <p:spPr>
          <a:xfrm>
            <a:off x="552450" y="1646238"/>
            <a:ext cx="2043994" cy="1040518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Languages</a:t>
            </a:r>
          </a:p>
          <a:p>
            <a:pPr algn="ctr"/>
            <a:r>
              <a:rPr lang="en-US" dirty="0"/>
              <a:t>(R/</a:t>
            </a:r>
            <a:r>
              <a:rPr lang="en-US" dirty="0" err="1"/>
              <a:t>Matlab</a:t>
            </a:r>
            <a:r>
              <a:rPr lang="en-US" dirty="0"/>
              <a:t>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9266E31-19C9-AB4F-BF93-7127CA876EB1}"/>
              </a:ext>
            </a:extLst>
          </p:cNvPr>
          <p:cNvSpPr/>
          <p:nvPr/>
        </p:nvSpPr>
        <p:spPr>
          <a:xfrm>
            <a:off x="9785084" y="1646237"/>
            <a:ext cx="2043994" cy="1040518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Libraries of</a:t>
            </a:r>
            <a:br>
              <a:rPr lang="en-US" dirty="0"/>
            </a:br>
            <a:r>
              <a:rPr lang="en-US" dirty="0"/>
              <a:t>Algorithms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4F285BA8-EC3E-EC4F-AD11-BA65A11603EE}"/>
              </a:ext>
            </a:extLst>
          </p:cNvPr>
          <p:cNvSpPr/>
          <p:nvPr/>
        </p:nvSpPr>
        <p:spPr>
          <a:xfrm>
            <a:off x="2786478" y="1833474"/>
            <a:ext cx="6808572" cy="666045"/>
          </a:xfrm>
          <a:prstGeom prst="leftRigh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C4D92E-7F7C-F147-8427-F293B5A13B38}"/>
              </a:ext>
            </a:extLst>
          </p:cNvPr>
          <p:cNvSpPr txBox="1"/>
          <p:nvPr/>
        </p:nvSpPr>
        <p:spPr>
          <a:xfrm>
            <a:off x="838200" y="2731681"/>
            <a:ext cx="135005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Generality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EE22EF-8942-D34F-BA0F-67D81D3DD849}"/>
              </a:ext>
            </a:extLst>
          </p:cNvPr>
          <p:cNvSpPr txBox="1"/>
          <p:nvPr/>
        </p:nvSpPr>
        <p:spPr>
          <a:xfrm>
            <a:off x="10230908" y="2731681"/>
            <a:ext cx="121058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Simplicity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5F8AAEC-439A-414C-ADE7-E09CB26F0327}"/>
              </a:ext>
            </a:extLst>
          </p:cNvPr>
          <p:cNvSpPr/>
          <p:nvPr/>
        </p:nvSpPr>
        <p:spPr>
          <a:xfrm>
            <a:off x="7278130" y="1736530"/>
            <a:ext cx="1754660" cy="8599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Pipeline</a:t>
            </a:r>
          </a:p>
          <a:p>
            <a:pPr algn="ctr"/>
            <a:r>
              <a:rPr lang="en-US" dirty="0"/>
              <a:t>(embedded)</a:t>
            </a:r>
          </a:p>
          <a:p>
            <a:pPr algn="ctr"/>
            <a:r>
              <a:rPr lang="en-US" dirty="0"/>
              <a:t>DSLs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E859035-7B35-A14B-AB0B-6E5886AD08BA}"/>
              </a:ext>
            </a:extLst>
          </p:cNvPr>
          <p:cNvSpPr/>
          <p:nvPr/>
        </p:nvSpPr>
        <p:spPr>
          <a:xfrm>
            <a:off x="4538767" y="1570486"/>
            <a:ext cx="2549329" cy="119202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Embedded DSLs for</a:t>
            </a:r>
            <a:br>
              <a:rPr lang="en-US" dirty="0"/>
            </a:br>
            <a:r>
              <a:rPr lang="en-US" dirty="0"/>
              <a:t>Differentiable Programs</a:t>
            </a:r>
          </a:p>
        </p:txBody>
      </p:sp>
    </p:spTree>
    <p:extLst>
      <p:ext uri="{BB962C8B-B14F-4D97-AF65-F5344CB8AC3E}">
        <p14:creationId xmlns:p14="http://schemas.microsoft.com/office/powerpoint/2010/main" val="325027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E5DFF9-15F4-CE4E-A244-4417805F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</a:t>
            </a:r>
            <a:br>
              <a:rPr lang="en-US" dirty="0"/>
            </a:br>
            <a:r>
              <a:rPr lang="en-US" dirty="0"/>
              <a:t>Automatic Differentiation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7854D-9B4B-DF45-A231-CE1EE717BA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163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8EF92-1439-1040-B5F5-DBE556994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Differentiation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BBDE47-821E-FC45-B56E-480195294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 of computing </a:t>
            </a:r>
            <a:r>
              <a:rPr lang="en-US" b="1" dirty="0"/>
              <a:t>numeric derivatives </a:t>
            </a:r>
            <a:r>
              <a:rPr lang="en-US" dirty="0"/>
              <a:t>of a </a:t>
            </a:r>
            <a:r>
              <a:rPr lang="en-US" b="1" dirty="0"/>
              <a:t>program</a:t>
            </a:r>
            <a:r>
              <a:rPr lang="en-US" dirty="0"/>
              <a:t> by </a:t>
            </a:r>
            <a:r>
              <a:rPr lang="en-US" b="1" dirty="0"/>
              <a:t>tracking</a:t>
            </a:r>
            <a:r>
              <a:rPr lang="en-US" dirty="0"/>
              <a:t> the </a:t>
            </a:r>
            <a:r>
              <a:rPr lang="en-US" b="1" dirty="0"/>
              <a:t>forward</a:t>
            </a:r>
            <a:r>
              <a:rPr lang="en-US" dirty="0"/>
              <a:t> </a:t>
            </a:r>
            <a:r>
              <a:rPr lang="en-US" b="1" dirty="0"/>
              <a:t>execution </a:t>
            </a:r>
            <a:r>
              <a:rPr lang="en-US" dirty="0"/>
              <a:t>of that </a:t>
            </a:r>
            <a:r>
              <a:rPr lang="en-US" b="1" dirty="0"/>
              <a:t>program</a:t>
            </a:r>
          </a:p>
          <a:p>
            <a:r>
              <a:rPr lang="en-US" dirty="0"/>
              <a:t>Other methods for computing derivatives</a:t>
            </a:r>
          </a:p>
          <a:p>
            <a:pPr lvl="1"/>
            <a:r>
              <a:rPr lang="en-US" b="1" dirty="0"/>
              <a:t>Manual implementation:</a:t>
            </a:r>
            <a:r>
              <a:rPr lang="en-US" dirty="0"/>
              <a:t> the standard method in deep learning prior to these frameworks</a:t>
            </a:r>
          </a:p>
          <a:p>
            <a:pPr lvl="2"/>
            <a:r>
              <a:rPr lang="en-US" dirty="0">
                <a:sym typeface="Wingdings" pitchFamily="2" charset="2"/>
              </a:rPr>
              <a:t>laborious and </a:t>
            </a:r>
            <a:r>
              <a:rPr lang="en-US" b="1" dirty="0">
                <a:sym typeface="Wingdings" pitchFamily="2" charset="2"/>
              </a:rPr>
              <a:t>error prone</a:t>
            </a:r>
            <a:r>
              <a:rPr lang="en-US" dirty="0">
                <a:sym typeface="Wingdings" pitchFamily="2" charset="2"/>
              </a:rPr>
              <a:t>!</a:t>
            </a:r>
            <a:endParaRPr lang="en-US" dirty="0"/>
          </a:p>
          <a:p>
            <a:pPr lvl="1"/>
            <a:r>
              <a:rPr lang="en-US" b="1" dirty="0"/>
              <a:t>Numerical differentiation:</a:t>
            </a:r>
            <a:r>
              <a:rPr lang="en-US" dirty="0"/>
              <a:t> using finite differences</a:t>
            </a:r>
          </a:p>
          <a:p>
            <a:pPr lvl="2"/>
            <a:r>
              <a:rPr lang="en-US" dirty="0"/>
              <a:t>Easy, costly and sensitive to numerical precision </a:t>
            </a:r>
          </a:p>
          <a:p>
            <a:pPr lvl="1"/>
            <a:r>
              <a:rPr lang="en-US" b="1" dirty="0"/>
              <a:t>Symbolic differentiation:</a:t>
            </a:r>
            <a:r>
              <a:rPr lang="en-US" dirty="0"/>
              <a:t> using computer algebraic systems</a:t>
            </a:r>
          </a:p>
          <a:p>
            <a:pPr lvl="2"/>
            <a:r>
              <a:rPr lang="en-US" dirty="0"/>
              <a:t>Expressions can grow exponentially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3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ABD97-118E-AB47-A005-2F6B58D97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71" y="5109244"/>
            <a:ext cx="3598445" cy="1325563"/>
          </a:xfrm>
        </p:spPr>
        <p:txBody>
          <a:bodyPr>
            <a:noAutofit/>
          </a:bodyPr>
          <a:lstStyle/>
          <a:p>
            <a:r>
              <a:rPr lang="en-US" sz="2800" dirty="0"/>
              <a:t>Illustration from </a:t>
            </a:r>
            <a:br>
              <a:rPr lang="en-US" sz="2800" dirty="0"/>
            </a:br>
            <a:r>
              <a:rPr lang="en-US" sz="2800" dirty="0"/>
              <a:t>“</a:t>
            </a:r>
            <a:r>
              <a:rPr lang="en-US" sz="2800" i="1" dirty="0"/>
              <a:t>Automatic Differentiation in Machine Learning: a Survey</a:t>
            </a:r>
            <a:r>
              <a:rPr lang="en-US" sz="2800" dirty="0"/>
              <a:t>”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A67086-C447-8D43-9F41-4E162E517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876" y="0"/>
            <a:ext cx="79136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610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ABD97-118E-AB47-A005-2F6B58D97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71" y="5109244"/>
            <a:ext cx="3598445" cy="1325563"/>
          </a:xfrm>
        </p:spPr>
        <p:txBody>
          <a:bodyPr>
            <a:noAutofit/>
          </a:bodyPr>
          <a:lstStyle/>
          <a:p>
            <a:r>
              <a:rPr lang="en-US" sz="2800" dirty="0"/>
              <a:t>Illustration from </a:t>
            </a:r>
            <a:br>
              <a:rPr lang="en-US" sz="2800" dirty="0"/>
            </a:br>
            <a:r>
              <a:rPr lang="en-US" sz="2800" dirty="0"/>
              <a:t>“</a:t>
            </a:r>
            <a:r>
              <a:rPr lang="en-US" sz="2800" i="1" dirty="0"/>
              <a:t>Automatic Differentiation in Machine Learning: a Survey</a:t>
            </a:r>
            <a:r>
              <a:rPr lang="en-US" sz="2800" dirty="0"/>
              <a:t>”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A67086-C447-8D43-9F41-4E162E517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264" y="1096478"/>
            <a:ext cx="13296788" cy="1152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76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0DBE1B-78D1-9E4B-914D-F225A85E1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Projects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301097-9396-784E-B37B-92DFD605A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8120"/>
            <a:ext cx="11187896" cy="5009205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hlinkClick r:id="rId2"/>
              </a:rPr>
              <a:t>Project Signup</a:t>
            </a:r>
            <a:r>
              <a:rPr lang="en-US" dirty="0"/>
              <a:t> (QR Code) + link on website</a:t>
            </a:r>
          </a:p>
          <a:p>
            <a:pPr lvl="1"/>
            <a:r>
              <a:rPr lang="en-US" dirty="0"/>
              <a:t>Please add your project or join a project by </a:t>
            </a:r>
            <a:r>
              <a:rPr lang="en-US" b="1" dirty="0"/>
              <a:t>Wednesday</a:t>
            </a:r>
          </a:p>
          <a:p>
            <a:r>
              <a:rPr lang="en-US" dirty="0"/>
              <a:t>Project Teams (~ 3 people per team)</a:t>
            </a:r>
          </a:p>
          <a:p>
            <a:r>
              <a:rPr lang="en-US" dirty="0"/>
              <a:t>One Page Project descriptions are due 9/30 at 11:59 </a:t>
            </a:r>
          </a:p>
          <a:p>
            <a:pPr lvl="1"/>
            <a:r>
              <a:rPr lang="en-US" dirty="0"/>
              <a:t>Title and team members </a:t>
            </a:r>
          </a:p>
          <a:p>
            <a:pPr lvl="1"/>
            <a:r>
              <a:rPr lang="en-US" dirty="0"/>
              <a:t>Project description and what is the key problem being studied </a:t>
            </a:r>
          </a:p>
          <a:p>
            <a:pPr lvl="1"/>
            <a:r>
              <a:rPr lang="en-US" dirty="0"/>
              <a:t>Discussion of related work </a:t>
            </a:r>
          </a:p>
          <a:p>
            <a:pPr lvl="1"/>
            <a:r>
              <a:rPr lang="en-US" dirty="0"/>
              <a:t>Proposed plans for semester </a:t>
            </a:r>
          </a:p>
          <a:p>
            <a:pPr lvl="2"/>
            <a:r>
              <a:rPr lang="en-US" dirty="0"/>
              <a:t>3 weeks until first presentation (initial results)</a:t>
            </a:r>
          </a:p>
          <a:p>
            <a:pPr lvl="2"/>
            <a:r>
              <a:rPr lang="en-US" dirty="0"/>
              <a:t>8 weeks until end of semester project due</a:t>
            </a:r>
          </a:p>
          <a:p>
            <a:r>
              <a:rPr lang="en-US" dirty="0"/>
              <a:t>Google Doc (enable commenting so I can comment on it)</a:t>
            </a:r>
          </a:p>
          <a:p>
            <a:pPr lvl="1"/>
            <a:r>
              <a:rPr lang="en-US" dirty="0"/>
              <a:t>Submit your project description to this </a:t>
            </a:r>
            <a:r>
              <a:rPr lang="en-US" dirty="0">
                <a:hlinkClick r:id="rId3"/>
              </a:rPr>
              <a:t>google form</a:t>
            </a:r>
            <a:r>
              <a:rPr lang="en-US" dirty="0"/>
              <a:t>.</a:t>
            </a:r>
          </a:p>
        </p:txBody>
      </p:sp>
      <p:pic>
        <p:nvPicPr>
          <p:cNvPr id="7" name="Picture 6" descr="A close up of text on a black surface&#10;&#10;Description automatically generated">
            <a:extLst>
              <a:ext uri="{FF2B5EF4-FFF2-40B4-BE49-F238E27FC236}">
                <a16:creationId xmlns:a16="http://schemas.microsoft.com/office/drawing/2014/main" id="{E7413236-D92E-6A4B-9CF2-2B6BFDB3E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600" y="309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97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3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ABD97-118E-AB47-A005-2F6B58D97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95298" y="5566444"/>
            <a:ext cx="3598445" cy="1325563"/>
          </a:xfrm>
        </p:spPr>
        <p:txBody>
          <a:bodyPr>
            <a:noAutofit/>
          </a:bodyPr>
          <a:lstStyle/>
          <a:p>
            <a:r>
              <a:rPr lang="en-US" sz="2800" dirty="0"/>
              <a:t>Illustration from </a:t>
            </a:r>
            <a:br>
              <a:rPr lang="en-US" sz="2800" dirty="0"/>
            </a:br>
            <a:r>
              <a:rPr lang="en-US" sz="2800" dirty="0"/>
              <a:t>“</a:t>
            </a:r>
            <a:r>
              <a:rPr lang="en-US" sz="2800" i="1" dirty="0"/>
              <a:t>Automatic Differentiation in Machine Learning: a Survey</a:t>
            </a:r>
            <a:r>
              <a:rPr lang="en-US" sz="2800" dirty="0"/>
              <a:t>”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A67086-C447-8D43-9F41-4E162E517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37354" y="1370798"/>
            <a:ext cx="13296788" cy="1152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40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ABD97-118E-AB47-A005-2F6B58D97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95298" y="5566444"/>
            <a:ext cx="3598445" cy="1325563"/>
          </a:xfrm>
        </p:spPr>
        <p:txBody>
          <a:bodyPr>
            <a:noAutofit/>
          </a:bodyPr>
          <a:lstStyle/>
          <a:p>
            <a:r>
              <a:rPr lang="en-US" sz="2800" dirty="0"/>
              <a:t>Illustration from </a:t>
            </a:r>
            <a:br>
              <a:rPr lang="en-US" sz="2800" dirty="0"/>
            </a:br>
            <a:r>
              <a:rPr lang="en-US" sz="2800" dirty="0"/>
              <a:t>“</a:t>
            </a:r>
            <a:r>
              <a:rPr lang="en-US" sz="2800" i="1" dirty="0"/>
              <a:t>Automatic Differentiation in Machine Learning: a Survey</a:t>
            </a:r>
            <a:r>
              <a:rPr lang="en-US" sz="2800" dirty="0"/>
              <a:t>”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A67086-C447-8D43-9F41-4E162E517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075"/>
            <a:ext cx="12163274" cy="1054073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BFB328B-4FED-9D4D-9BEA-E8C2CE6CC96B}"/>
              </a:ext>
            </a:extLst>
          </p:cNvPr>
          <p:cNvGrpSpPr/>
          <p:nvPr/>
        </p:nvGrpSpPr>
        <p:grpSpPr>
          <a:xfrm>
            <a:off x="3709358" y="1840081"/>
            <a:ext cx="5501352" cy="1451759"/>
            <a:chOff x="3709358" y="1840081"/>
            <a:chExt cx="5501352" cy="1451759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0C05047A-9E29-FC41-B997-4435588BEB5F}"/>
                </a:ext>
              </a:extLst>
            </p:cNvPr>
            <p:cNvSpPr/>
            <p:nvPr/>
          </p:nvSpPr>
          <p:spPr>
            <a:xfrm>
              <a:off x="4602480" y="1840081"/>
              <a:ext cx="4297680" cy="1451759"/>
            </a:xfrm>
            <a:custGeom>
              <a:avLst/>
              <a:gdLst>
                <a:gd name="connsiteX0" fmla="*/ 0 w 4297680"/>
                <a:gd name="connsiteY0" fmla="*/ 171599 h 1451759"/>
                <a:gd name="connsiteX1" fmla="*/ 2956560 w 4297680"/>
                <a:gd name="connsiteY1" fmla="*/ 110639 h 1451759"/>
                <a:gd name="connsiteX2" fmla="*/ 4297680 w 4297680"/>
                <a:gd name="connsiteY2" fmla="*/ 1451759 h 145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97680" h="1451759">
                  <a:moveTo>
                    <a:pt x="0" y="171599"/>
                  </a:moveTo>
                  <a:cubicBezTo>
                    <a:pt x="1120140" y="34439"/>
                    <a:pt x="2240280" y="-102721"/>
                    <a:pt x="2956560" y="110639"/>
                  </a:cubicBezTo>
                  <a:cubicBezTo>
                    <a:pt x="3672840" y="323999"/>
                    <a:pt x="3985260" y="887879"/>
                    <a:pt x="4297680" y="1451759"/>
                  </a:cubicBezTo>
                </a:path>
              </a:pathLst>
            </a:custGeom>
            <a:ln w="57150">
              <a:headEnd type="non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3C4398-9A77-9D41-9474-4E0988C5F83C}"/>
                </a:ext>
              </a:extLst>
            </p:cNvPr>
            <p:cNvSpPr txBox="1"/>
            <p:nvPr/>
          </p:nvSpPr>
          <p:spPr>
            <a:xfrm>
              <a:off x="3709358" y="2216962"/>
              <a:ext cx="5501352" cy="95410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2"/>
                  </a:solidFill>
                </a:rPr>
                <a:t>How I used to do this as a graduate student (2010).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E58EFE-047E-B04F-87DB-F90BF78364D8}"/>
              </a:ext>
            </a:extLst>
          </p:cNvPr>
          <p:cNvGrpSpPr/>
          <p:nvPr/>
        </p:nvGrpSpPr>
        <p:grpSpPr>
          <a:xfrm>
            <a:off x="2674188" y="2001328"/>
            <a:ext cx="5501352" cy="2365214"/>
            <a:chOff x="2674188" y="2001328"/>
            <a:chExt cx="5501352" cy="236521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81F02A-0F54-F24A-8B31-884D0A5D0A19}"/>
                </a:ext>
              </a:extLst>
            </p:cNvPr>
            <p:cNvSpPr txBox="1"/>
            <p:nvPr/>
          </p:nvSpPr>
          <p:spPr>
            <a:xfrm>
              <a:off x="2674188" y="3412435"/>
              <a:ext cx="5501352" cy="95410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</a:rPr>
                <a:t>How I would cheat using Mathematica.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89C44D9-102E-C343-98DD-7B53AEDF8785}"/>
                </a:ext>
              </a:extLst>
            </p:cNvPr>
            <p:cNvCxnSpPr/>
            <p:nvPr/>
          </p:nvCxnSpPr>
          <p:spPr>
            <a:xfrm>
              <a:off x="3450566" y="2001328"/>
              <a:ext cx="3519577" cy="2357464"/>
            </a:xfrm>
            <a:prstGeom prst="straightConnector1">
              <a:avLst/>
            </a:prstGeom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28535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ABD97-118E-AB47-A005-2F6B58D97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95298" y="5566444"/>
            <a:ext cx="3598445" cy="1325563"/>
          </a:xfrm>
        </p:spPr>
        <p:txBody>
          <a:bodyPr>
            <a:noAutofit/>
          </a:bodyPr>
          <a:lstStyle/>
          <a:p>
            <a:r>
              <a:rPr lang="en-US" sz="2800" dirty="0"/>
              <a:t>Illustration from </a:t>
            </a:r>
            <a:br>
              <a:rPr lang="en-US" sz="2800" dirty="0"/>
            </a:br>
            <a:r>
              <a:rPr lang="en-US" sz="2800" dirty="0"/>
              <a:t>“</a:t>
            </a:r>
            <a:r>
              <a:rPr lang="en-US" sz="2800" i="1" dirty="0"/>
              <a:t>Automatic Differentiation in Machine Learning: a Survey</a:t>
            </a:r>
            <a:r>
              <a:rPr lang="en-US" sz="2800" dirty="0"/>
              <a:t>”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A67086-C447-8D43-9F41-4E162E517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10" y="0"/>
            <a:ext cx="8798944" cy="762519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0FD62F-A3CB-E447-82AF-1233B3967CA7}"/>
              </a:ext>
            </a:extLst>
          </p:cNvPr>
          <p:cNvSpPr/>
          <p:nvPr/>
        </p:nvSpPr>
        <p:spPr>
          <a:xfrm>
            <a:off x="3950898" y="-448574"/>
            <a:ext cx="8436634" cy="952356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3C4398-9A77-9D41-9474-4E0988C5F83C}"/>
              </a:ext>
            </a:extLst>
          </p:cNvPr>
          <p:cNvSpPr txBox="1"/>
          <p:nvPr/>
        </p:nvSpPr>
        <p:spPr>
          <a:xfrm>
            <a:off x="4602461" y="2549106"/>
            <a:ext cx="5501352" cy="25545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/>
              <a:t>Automatic differentiation operates on a program to </a:t>
            </a:r>
            <a:r>
              <a:rPr lang="en-US" sz="3200" b="1" dirty="0"/>
              <a:t>generate a program</a:t>
            </a:r>
            <a:r>
              <a:rPr lang="en-US" sz="3200" dirty="0"/>
              <a:t> that computes the derivative </a:t>
            </a:r>
            <a:r>
              <a:rPr lang="en-US" sz="3200" b="1" dirty="0"/>
              <a:t>efficiently</a:t>
            </a:r>
            <a:r>
              <a:rPr lang="en-US" sz="3200" dirty="0"/>
              <a:t> and </a:t>
            </a:r>
            <a:r>
              <a:rPr lang="en-US" sz="3200" b="1" dirty="0"/>
              <a:t>accurately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8681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C168-EE17-5340-98D9-E8BDFAAC9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Ideas in Automatic Differentiation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D635-DEC8-CE43-8381-C936F5711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487" y="1646238"/>
            <a:ext cx="11073063" cy="5617204"/>
          </a:xfrm>
        </p:spPr>
        <p:txBody>
          <a:bodyPr/>
          <a:lstStyle/>
          <a:p>
            <a:r>
              <a:rPr lang="en-US" dirty="0"/>
              <a:t>Leverage </a:t>
            </a:r>
            <a:r>
              <a:rPr lang="en-US" b="1" dirty="0"/>
              <a:t>Chain Rule</a:t>
            </a:r>
            <a:r>
              <a:rPr lang="en-US" dirty="0"/>
              <a:t> to reason about function composition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Two modes of automatic differentiation</a:t>
            </a:r>
          </a:p>
          <a:p>
            <a:pPr lvl="1"/>
            <a:r>
              <a:rPr lang="en-US" b="1" dirty="0"/>
              <a:t>Forward differentiation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computes derivative during execution </a:t>
            </a:r>
          </a:p>
          <a:p>
            <a:pPr lvl="2"/>
            <a:r>
              <a:rPr lang="en-US" dirty="0"/>
              <a:t>efficient for single derivative with multiple outputs</a:t>
            </a:r>
          </a:p>
          <a:p>
            <a:pPr lvl="1"/>
            <a:r>
              <a:rPr lang="en-US" b="1" dirty="0"/>
              <a:t>Backward differentiation (back-propagation): </a:t>
            </a:r>
            <a:r>
              <a:rPr lang="en-US" dirty="0"/>
              <a:t>computes derivative (gradient) by reverse evaluation of the computation graph</a:t>
            </a:r>
          </a:p>
          <a:p>
            <a:pPr lvl="2"/>
            <a:r>
              <a:rPr lang="en-US" dirty="0"/>
              <a:t>Efficient for multiple derivative (gradient) calculation + </a:t>
            </a:r>
            <a:r>
              <a:rPr lang="en-US" b="1" dirty="0"/>
              <a:t>Requires caching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D59B3C-7DF1-5047-8CBB-A11855E5F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284" y="2354848"/>
            <a:ext cx="5400842" cy="87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3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CFCAD-4CDB-3E40-92CF-3E424F59C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0"/>
            <a:ext cx="10801350" cy="1325563"/>
          </a:xfrm>
        </p:spPr>
        <p:txBody>
          <a:bodyPr/>
          <a:lstStyle/>
          <a:p>
            <a:r>
              <a:rPr lang="en-US" dirty="0"/>
              <a:t>Forward Differentiation (Example)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F7812F-F749-444C-BEF4-4DF8BA7AF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725" y="1325563"/>
            <a:ext cx="7162800" cy="469900"/>
          </a:xfrm>
          <a:prstGeom prst="rect">
            <a:avLst/>
          </a:prstGeom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727CC3DA-3542-4346-9A15-4DD44081AEF7}"/>
              </a:ext>
            </a:extLst>
          </p:cNvPr>
          <p:cNvGrpSpPr/>
          <p:nvPr/>
        </p:nvGrpSpPr>
        <p:grpSpPr>
          <a:xfrm>
            <a:off x="5378974" y="1903066"/>
            <a:ext cx="3116009" cy="768350"/>
            <a:chOff x="5265354" y="1839321"/>
            <a:chExt cx="3116009" cy="768350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80A20BA6-90FF-5F4D-953A-9A4D5AC39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28151" y="1839321"/>
              <a:ext cx="553212" cy="768350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E171683-D841-3C4A-9645-65C560DA4991}"/>
                </a:ext>
              </a:extLst>
            </p:cNvPr>
            <p:cNvSpPr txBox="1"/>
            <p:nvPr/>
          </p:nvSpPr>
          <p:spPr>
            <a:xfrm>
              <a:off x="5265354" y="2037855"/>
              <a:ext cx="240642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Goal is to compute:</a:t>
              </a:r>
            </a:p>
          </p:txBody>
        </p:sp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53C83720-1C20-5842-AB84-7519608542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900" y="2167999"/>
            <a:ext cx="2120900" cy="254000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890E985D-0BBE-F04A-9B20-5531B1D4B696}"/>
              </a:ext>
            </a:extLst>
          </p:cNvPr>
          <p:cNvSpPr txBox="1"/>
          <p:nvPr/>
        </p:nvSpPr>
        <p:spPr>
          <a:xfrm>
            <a:off x="8712394" y="2134133"/>
            <a:ext cx="38504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</a:p>
        </p:txBody>
      </p:sp>
    </p:spTree>
    <p:extLst>
      <p:ext uri="{BB962C8B-B14F-4D97-AF65-F5344CB8AC3E}">
        <p14:creationId xmlns:p14="http://schemas.microsoft.com/office/powerpoint/2010/main" val="2837833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CFCAD-4CDB-3E40-92CF-3E424F59C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0"/>
            <a:ext cx="10801350" cy="1325563"/>
          </a:xfrm>
        </p:spPr>
        <p:txBody>
          <a:bodyPr/>
          <a:lstStyle/>
          <a:p>
            <a:r>
              <a:rPr lang="en-US" dirty="0"/>
              <a:t>Forward Differentiation (Example)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F7812F-F749-444C-BEF4-4DF8BA7AF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725" y="1325563"/>
            <a:ext cx="7162800" cy="4699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472967C-09B2-6F47-9E73-38F23177B759}"/>
              </a:ext>
            </a:extLst>
          </p:cNvPr>
          <p:cNvSpPr/>
          <p:nvPr/>
        </p:nvSpPr>
        <p:spPr>
          <a:xfrm>
            <a:off x="1697966" y="2369360"/>
            <a:ext cx="625643" cy="6256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8F8802-9F5D-074E-A7D5-0008184D7152}"/>
              </a:ext>
            </a:extLst>
          </p:cNvPr>
          <p:cNvSpPr/>
          <p:nvPr/>
        </p:nvSpPr>
        <p:spPr>
          <a:xfrm>
            <a:off x="2865031" y="2459597"/>
            <a:ext cx="589547" cy="44516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7F9B736-B2B4-114D-A7F6-AC9295E6FEB1}"/>
              </a:ext>
            </a:extLst>
          </p:cNvPr>
          <p:cNvSpPr/>
          <p:nvPr/>
        </p:nvSpPr>
        <p:spPr>
          <a:xfrm>
            <a:off x="3996000" y="2369360"/>
            <a:ext cx="625643" cy="625643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94FD089-B75E-1C48-88AA-C44397263FBA}"/>
              </a:ext>
            </a:extLst>
          </p:cNvPr>
          <p:cNvSpPr/>
          <p:nvPr/>
        </p:nvSpPr>
        <p:spPr>
          <a:xfrm>
            <a:off x="2865031" y="4070028"/>
            <a:ext cx="589547" cy="40469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aseline="-25000" dirty="0"/>
              <a:t>*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A05C61-B2DD-8146-B26B-67FE6FBE3D16}"/>
              </a:ext>
            </a:extLst>
          </p:cNvPr>
          <p:cNvSpPr/>
          <p:nvPr/>
        </p:nvSpPr>
        <p:spPr>
          <a:xfrm>
            <a:off x="3996000" y="3959555"/>
            <a:ext cx="625643" cy="625643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396A112-38D2-D043-BCF4-5E83AB62FFCC}"/>
              </a:ext>
            </a:extLst>
          </p:cNvPr>
          <p:cNvSpPr/>
          <p:nvPr/>
        </p:nvSpPr>
        <p:spPr>
          <a:xfrm>
            <a:off x="1697966" y="5333181"/>
            <a:ext cx="625643" cy="6256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E044DD0-772A-4A46-94BF-D164BE4C489F}"/>
              </a:ext>
            </a:extLst>
          </p:cNvPr>
          <p:cNvSpPr/>
          <p:nvPr/>
        </p:nvSpPr>
        <p:spPr>
          <a:xfrm>
            <a:off x="3344286" y="5423418"/>
            <a:ext cx="589547" cy="44516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12E4869-460F-F14F-A14A-AF13D80B8196}"/>
              </a:ext>
            </a:extLst>
          </p:cNvPr>
          <p:cNvSpPr/>
          <p:nvPr/>
        </p:nvSpPr>
        <p:spPr>
          <a:xfrm>
            <a:off x="5459841" y="5333181"/>
            <a:ext cx="625643" cy="625643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193DEA0-24C5-8244-BE83-01060EEA300D}"/>
              </a:ext>
            </a:extLst>
          </p:cNvPr>
          <p:cNvSpPr/>
          <p:nvPr/>
        </p:nvSpPr>
        <p:spPr>
          <a:xfrm>
            <a:off x="5351558" y="3206415"/>
            <a:ext cx="589547" cy="44516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E7F2ED0-5509-F44D-84B6-E3FE2536027F}"/>
              </a:ext>
            </a:extLst>
          </p:cNvPr>
          <p:cNvSpPr/>
          <p:nvPr/>
        </p:nvSpPr>
        <p:spPr>
          <a:xfrm>
            <a:off x="8104757" y="3206415"/>
            <a:ext cx="589547" cy="44516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9968444-4C31-9744-BC5D-5A7BBE667119}"/>
              </a:ext>
            </a:extLst>
          </p:cNvPr>
          <p:cNvCxnSpPr>
            <a:stCxn id="5" idx="6"/>
            <a:endCxn id="7" idx="1"/>
          </p:cNvCxnSpPr>
          <p:nvPr/>
        </p:nvCxnSpPr>
        <p:spPr>
          <a:xfrm>
            <a:off x="2323609" y="2682182"/>
            <a:ext cx="5414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D9FD64D-A9DC-5447-A571-C7A895AAC9D6}"/>
              </a:ext>
            </a:extLst>
          </p:cNvPr>
          <p:cNvCxnSpPr>
            <a:cxnSpLocks/>
            <a:stCxn id="7" idx="3"/>
            <a:endCxn id="8" idx="2"/>
          </p:cNvCxnSpPr>
          <p:nvPr/>
        </p:nvCxnSpPr>
        <p:spPr>
          <a:xfrm>
            <a:off x="3454578" y="2682182"/>
            <a:ext cx="5414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3B853AE-402F-004B-B164-94E466F3AE52}"/>
              </a:ext>
            </a:extLst>
          </p:cNvPr>
          <p:cNvCxnSpPr>
            <a:cxnSpLocks/>
            <a:stCxn id="5" idx="5"/>
            <a:endCxn id="9" idx="1"/>
          </p:cNvCxnSpPr>
          <p:nvPr/>
        </p:nvCxnSpPr>
        <p:spPr>
          <a:xfrm>
            <a:off x="2231986" y="2903380"/>
            <a:ext cx="633045" cy="1368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B6826AF-08D1-FC49-AD0B-1DDF4E542BED}"/>
              </a:ext>
            </a:extLst>
          </p:cNvPr>
          <p:cNvCxnSpPr>
            <a:cxnSpLocks/>
            <a:stCxn id="6" idx="7"/>
            <a:endCxn id="9" idx="1"/>
          </p:cNvCxnSpPr>
          <p:nvPr/>
        </p:nvCxnSpPr>
        <p:spPr>
          <a:xfrm flipV="1">
            <a:off x="2231986" y="4272378"/>
            <a:ext cx="633045" cy="1152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8A985BE-2D8C-1642-85E0-84EAA7748002}"/>
              </a:ext>
            </a:extLst>
          </p:cNvPr>
          <p:cNvCxnSpPr>
            <a:cxnSpLocks/>
            <a:stCxn id="9" idx="3"/>
            <a:endCxn id="11" idx="2"/>
          </p:cNvCxnSpPr>
          <p:nvPr/>
        </p:nvCxnSpPr>
        <p:spPr>
          <a:xfrm flipV="1">
            <a:off x="3454578" y="4272377"/>
            <a:ext cx="5414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531993F-8048-D244-99B1-816A2D29FA3A}"/>
              </a:ext>
            </a:extLst>
          </p:cNvPr>
          <p:cNvCxnSpPr>
            <a:cxnSpLocks/>
            <a:stCxn id="8" idx="6"/>
            <a:endCxn id="17" idx="1"/>
          </p:cNvCxnSpPr>
          <p:nvPr/>
        </p:nvCxnSpPr>
        <p:spPr>
          <a:xfrm>
            <a:off x="4621643" y="2682182"/>
            <a:ext cx="729915" cy="746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262A678-0529-9A4A-A8A9-CF2834B6F018}"/>
              </a:ext>
            </a:extLst>
          </p:cNvPr>
          <p:cNvCxnSpPr>
            <a:cxnSpLocks/>
            <a:stCxn id="11" idx="6"/>
            <a:endCxn id="17" idx="1"/>
          </p:cNvCxnSpPr>
          <p:nvPr/>
        </p:nvCxnSpPr>
        <p:spPr>
          <a:xfrm flipV="1">
            <a:off x="4621643" y="3429000"/>
            <a:ext cx="729915" cy="843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3531AC5-2842-2649-89F1-6273CCEA2C82}"/>
              </a:ext>
            </a:extLst>
          </p:cNvPr>
          <p:cNvCxnSpPr>
            <a:cxnSpLocks/>
            <a:stCxn id="17" idx="3"/>
            <a:endCxn id="41" idx="2"/>
          </p:cNvCxnSpPr>
          <p:nvPr/>
        </p:nvCxnSpPr>
        <p:spPr>
          <a:xfrm>
            <a:off x="5941105" y="3429000"/>
            <a:ext cx="4010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231CD610-17F2-5A45-9A34-C148F260D348}"/>
              </a:ext>
            </a:extLst>
          </p:cNvPr>
          <p:cNvSpPr/>
          <p:nvPr/>
        </p:nvSpPr>
        <p:spPr>
          <a:xfrm>
            <a:off x="6342150" y="3116178"/>
            <a:ext cx="625643" cy="625643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4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8CB53C3-67A5-9F44-8189-EE0838DCF2EF}"/>
              </a:ext>
            </a:extLst>
          </p:cNvPr>
          <p:cNvCxnSpPr>
            <a:cxnSpLocks/>
            <a:stCxn id="6" idx="6"/>
            <a:endCxn id="10" idx="1"/>
          </p:cNvCxnSpPr>
          <p:nvPr/>
        </p:nvCxnSpPr>
        <p:spPr>
          <a:xfrm>
            <a:off x="2323609" y="5646003"/>
            <a:ext cx="10206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D90DB1D-8307-9447-918E-97E86C4CDC8E}"/>
              </a:ext>
            </a:extLst>
          </p:cNvPr>
          <p:cNvCxnSpPr>
            <a:cxnSpLocks/>
            <a:stCxn id="10" idx="3"/>
            <a:endCxn id="13" idx="2"/>
          </p:cNvCxnSpPr>
          <p:nvPr/>
        </p:nvCxnSpPr>
        <p:spPr>
          <a:xfrm>
            <a:off x="3933833" y="5646003"/>
            <a:ext cx="15260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765B345-BC72-C34F-8745-945D234BE569}"/>
              </a:ext>
            </a:extLst>
          </p:cNvPr>
          <p:cNvCxnSpPr>
            <a:cxnSpLocks/>
            <a:stCxn id="41" idx="6"/>
            <a:endCxn id="18" idx="1"/>
          </p:cNvCxnSpPr>
          <p:nvPr/>
        </p:nvCxnSpPr>
        <p:spPr>
          <a:xfrm>
            <a:off x="6967793" y="3429000"/>
            <a:ext cx="11369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037306B-AF22-5C45-BF3B-F30270BE039A}"/>
              </a:ext>
            </a:extLst>
          </p:cNvPr>
          <p:cNvCxnSpPr>
            <a:cxnSpLocks/>
            <a:stCxn id="13" idx="6"/>
            <a:endCxn id="18" idx="1"/>
          </p:cNvCxnSpPr>
          <p:nvPr/>
        </p:nvCxnSpPr>
        <p:spPr>
          <a:xfrm flipV="1">
            <a:off x="6085484" y="3429000"/>
            <a:ext cx="2019273" cy="2217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D3C14BE9-3E44-C246-A6CB-7A54FF5DD334}"/>
              </a:ext>
            </a:extLst>
          </p:cNvPr>
          <p:cNvSpPr/>
          <p:nvPr/>
        </p:nvSpPr>
        <p:spPr>
          <a:xfrm>
            <a:off x="9233739" y="3116178"/>
            <a:ext cx="625643" cy="625643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5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0E989BC-0C1E-0C4D-BC33-EC8B21CD998D}"/>
              </a:ext>
            </a:extLst>
          </p:cNvPr>
          <p:cNvCxnSpPr>
            <a:cxnSpLocks/>
            <a:stCxn id="18" idx="3"/>
            <a:endCxn id="63" idx="2"/>
          </p:cNvCxnSpPr>
          <p:nvPr/>
        </p:nvCxnSpPr>
        <p:spPr>
          <a:xfrm>
            <a:off x="8694304" y="3429000"/>
            <a:ext cx="5394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58099D5-9834-9543-BB2B-2F571C077AD7}"/>
              </a:ext>
            </a:extLst>
          </p:cNvPr>
          <p:cNvGrpSpPr/>
          <p:nvPr/>
        </p:nvGrpSpPr>
        <p:grpSpPr>
          <a:xfrm>
            <a:off x="1854334" y="2008344"/>
            <a:ext cx="312906" cy="3324837"/>
            <a:chOff x="1854334" y="2008344"/>
            <a:chExt cx="312906" cy="3324837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24209A2-77D9-9548-8D94-F7706DC45DEB}"/>
                </a:ext>
              </a:extLst>
            </p:cNvPr>
            <p:cNvSpPr txBox="1"/>
            <p:nvPr/>
          </p:nvSpPr>
          <p:spPr>
            <a:xfrm>
              <a:off x="1854334" y="2008344"/>
              <a:ext cx="31290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D187854-DCA9-2642-9E20-99623165DCD6}"/>
                </a:ext>
              </a:extLst>
            </p:cNvPr>
            <p:cNvSpPr txBox="1"/>
            <p:nvPr/>
          </p:nvSpPr>
          <p:spPr>
            <a:xfrm>
              <a:off x="1854334" y="4963849"/>
              <a:ext cx="31290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E806A8C9-74F2-C64B-A314-778A850CE43F}"/>
              </a:ext>
            </a:extLst>
          </p:cNvPr>
          <p:cNvSpPr txBox="1"/>
          <p:nvPr/>
        </p:nvSpPr>
        <p:spPr>
          <a:xfrm>
            <a:off x="3996000" y="1996800"/>
            <a:ext cx="67037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ln(2)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10EA8D4-3C33-5D48-9D86-A85576E69440}"/>
              </a:ext>
            </a:extLst>
          </p:cNvPr>
          <p:cNvSpPr txBox="1"/>
          <p:nvPr/>
        </p:nvSpPr>
        <p:spPr>
          <a:xfrm>
            <a:off x="4076204" y="3624544"/>
            <a:ext cx="44114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DC6FD7E-F919-6E4C-8A8D-5080677825F4}"/>
              </a:ext>
            </a:extLst>
          </p:cNvPr>
          <p:cNvSpPr txBox="1"/>
          <p:nvPr/>
        </p:nvSpPr>
        <p:spPr>
          <a:xfrm>
            <a:off x="5405471" y="4975727"/>
            <a:ext cx="78579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sin(5)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5168100-7ABF-CB4E-A269-4CBD7B18FBA6}"/>
              </a:ext>
            </a:extLst>
          </p:cNvPr>
          <p:cNvSpPr txBox="1"/>
          <p:nvPr/>
        </p:nvSpPr>
        <p:spPr>
          <a:xfrm>
            <a:off x="6001080" y="2743825"/>
            <a:ext cx="119455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ln(2) + 10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85B5B15-57D2-A649-956A-EAE616B9CBED}"/>
              </a:ext>
            </a:extLst>
          </p:cNvPr>
          <p:cNvSpPr txBox="1"/>
          <p:nvPr/>
        </p:nvSpPr>
        <p:spPr>
          <a:xfrm>
            <a:off x="8509256" y="2718591"/>
            <a:ext cx="207460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Ln(2) + 10 – sin(5)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83F05238-8591-8F48-9A81-162ABD284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073" y="2915839"/>
            <a:ext cx="977900" cy="63500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FC4790F6-A1D8-D642-B92B-A1C0F8D39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947" y="5868949"/>
            <a:ext cx="990600" cy="6350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B70A39D1-0D20-5E47-8205-E9E752A204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4774" y="3017194"/>
            <a:ext cx="1717585" cy="485194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8350A4DC-3251-1A4C-B4BB-45982EFFBF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4204" y="4614422"/>
            <a:ext cx="2463277" cy="475536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F1065430-E538-D442-B992-DC556F3BF8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3058" y="5909491"/>
            <a:ext cx="2204735" cy="537740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9D105370-E845-8240-9876-ABE0DAD1C0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2760" y="3803153"/>
            <a:ext cx="2470501" cy="482520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8F53F042-33E8-4E47-87AB-BC07F22C1E35}"/>
              </a:ext>
            </a:extLst>
          </p:cNvPr>
          <p:cNvSpPr txBox="1"/>
          <p:nvPr/>
        </p:nvSpPr>
        <p:spPr>
          <a:xfrm>
            <a:off x="7536275" y="4893828"/>
            <a:ext cx="3935693" cy="101566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Notice that only last results</a:t>
            </a:r>
            <a:br>
              <a:rPr lang="en-US" sz="2000" dirty="0"/>
            </a:br>
            <a:r>
              <a:rPr lang="en-US" sz="2000" dirty="0"/>
              <a:t>need to be stored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Would need to repeat for x</a:t>
            </a:r>
            <a:r>
              <a:rPr lang="en-US" sz="2000" baseline="-25000" dirty="0"/>
              <a:t>2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27CC3DA-3542-4346-9A15-4DD44081AEF7}"/>
              </a:ext>
            </a:extLst>
          </p:cNvPr>
          <p:cNvGrpSpPr/>
          <p:nvPr/>
        </p:nvGrpSpPr>
        <p:grpSpPr>
          <a:xfrm>
            <a:off x="5378974" y="1903066"/>
            <a:ext cx="3116009" cy="768350"/>
            <a:chOff x="5265354" y="1839321"/>
            <a:chExt cx="3116009" cy="768350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80A20BA6-90FF-5F4D-953A-9A4D5AC39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28151" y="1839321"/>
              <a:ext cx="553212" cy="768350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E171683-D841-3C4A-9645-65C560DA4991}"/>
                </a:ext>
              </a:extLst>
            </p:cNvPr>
            <p:cNvSpPr txBox="1"/>
            <p:nvPr/>
          </p:nvSpPr>
          <p:spPr>
            <a:xfrm>
              <a:off x="5265354" y="2037855"/>
              <a:ext cx="240642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Goal is to compute:</a:t>
              </a:r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6D72E48F-4C6B-F84B-9971-F98BE32BAE0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32900" y="2167999"/>
            <a:ext cx="2120900" cy="2540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F1224D1-CD03-4747-8FB8-5D35985DF6B5}"/>
              </a:ext>
            </a:extLst>
          </p:cNvPr>
          <p:cNvSpPr txBox="1"/>
          <p:nvPr/>
        </p:nvSpPr>
        <p:spPr>
          <a:xfrm>
            <a:off x="8712394" y="2134133"/>
            <a:ext cx="38504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EB451F-74C3-1144-9F42-7376F15AB7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67637" y="3792643"/>
            <a:ext cx="2707934" cy="52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04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  <p:bldP spid="73" grpId="0"/>
      <p:bldP spid="74" grpId="0"/>
      <p:bldP spid="77" grpId="0"/>
      <p:bldP spid="94" grpId="0" build="p" bldLvl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CFCAD-4CDB-3E40-92CF-3E424F59C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0"/>
            <a:ext cx="10801350" cy="1325563"/>
          </a:xfrm>
        </p:spPr>
        <p:txBody>
          <a:bodyPr/>
          <a:lstStyle/>
          <a:p>
            <a:r>
              <a:rPr lang="en-US" b="1" dirty="0"/>
              <a:t>Backward</a:t>
            </a:r>
            <a:r>
              <a:rPr lang="en-US" dirty="0"/>
              <a:t> (Reverse) Differentiation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F7812F-F749-444C-BEF4-4DF8BA7AF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725" y="1325563"/>
            <a:ext cx="7162800" cy="4699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472967C-09B2-6F47-9E73-38F23177B759}"/>
              </a:ext>
            </a:extLst>
          </p:cNvPr>
          <p:cNvSpPr/>
          <p:nvPr/>
        </p:nvSpPr>
        <p:spPr>
          <a:xfrm>
            <a:off x="1697966" y="2369360"/>
            <a:ext cx="625643" cy="6256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8F8802-9F5D-074E-A7D5-0008184D7152}"/>
              </a:ext>
            </a:extLst>
          </p:cNvPr>
          <p:cNvSpPr/>
          <p:nvPr/>
        </p:nvSpPr>
        <p:spPr>
          <a:xfrm>
            <a:off x="2865031" y="2459597"/>
            <a:ext cx="589547" cy="44516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7F9B736-B2B4-114D-A7F6-AC9295E6FEB1}"/>
              </a:ext>
            </a:extLst>
          </p:cNvPr>
          <p:cNvSpPr/>
          <p:nvPr/>
        </p:nvSpPr>
        <p:spPr>
          <a:xfrm>
            <a:off x="3996000" y="2369360"/>
            <a:ext cx="625643" cy="625643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94FD089-B75E-1C48-88AA-C44397263FBA}"/>
              </a:ext>
            </a:extLst>
          </p:cNvPr>
          <p:cNvSpPr/>
          <p:nvPr/>
        </p:nvSpPr>
        <p:spPr>
          <a:xfrm>
            <a:off x="2865031" y="4070028"/>
            <a:ext cx="589547" cy="40469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aseline="-25000" dirty="0"/>
              <a:t>*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A05C61-B2DD-8146-B26B-67FE6FBE3D16}"/>
              </a:ext>
            </a:extLst>
          </p:cNvPr>
          <p:cNvSpPr/>
          <p:nvPr/>
        </p:nvSpPr>
        <p:spPr>
          <a:xfrm>
            <a:off x="3996000" y="3959555"/>
            <a:ext cx="625643" cy="625643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396A112-38D2-D043-BCF4-5E83AB62FFCC}"/>
              </a:ext>
            </a:extLst>
          </p:cNvPr>
          <p:cNvSpPr/>
          <p:nvPr/>
        </p:nvSpPr>
        <p:spPr>
          <a:xfrm>
            <a:off x="1697966" y="5333181"/>
            <a:ext cx="625643" cy="6256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E044DD0-772A-4A46-94BF-D164BE4C489F}"/>
              </a:ext>
            </a:extLst>
          </p:cNvPr>
          <p:cNvSpPr/>
          <p:nvPr/>
        </p:nvSpPr>
        <p:spPr>
          <a:xfrm>
            <a:off x="3344286" y="5423418"/>
            <a:ext cx="589547" cy="44516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12E4869-460F-F14F-A14A-AF13D80B8196}"/>
              </a:ext>
            </a:extLst>
          </p:cNvPr>
          <p:cNvSpPr/>
          <p:nvPr/>
        </p:nvSpPr>
        <p:spPr>
          <a:xfrm>
            <a:off x="5459841" y="5333181"/>
            <a:ext cx="625643" cy="625643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193DEA0-24C5-8244-BE83-01060EEA300D}"/>
              </a:ext>
            </a:extLst>
          </p:cNvPr>
          <p:cNvSpPr/>
          <p:nvPr/>
        </p:nvSpPr>
        <p:spPr>
          <a:xfrm>
            <a:off x="5351558" y="3206415"/>
            <a:ext cx="589547" cy="44516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E7F2ED0-5509-F44D-84B6-E3FE2536027F}"/>
              </a:ext>
            </a:extLst>
          </p:cNvPr>
          <p:cNvSpPr/>
          <p:nvPr/>
        </p:nvSpPr>
        <p:spPr>
          <a:xfrm>
            <a:off x="8104757" y="3206415"/>
            <a:ext cx="589547" cy="44516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9968444-4C31-9744-BC5D-5A7BBE667119}"/>
              </a:ext>
            </a:extLst>
          </p:cNvPr>
          <p:cNvCxnSpPr>
            <a:stCxn id="5" idx="6"/>
            <a:endCxn id="7" idx="1"/>
          </p:cNvCxnSpPr>
          <p:nvPr/>
        </p:nvCxnSpPr>
        <p:spPr>
          <a:xfrm>
            <a:off x="2323609" y="2682182"/>
            <a:ext cx="5414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D9FD64D-A9DC-5447-A571-C7A895AAC9D6}"/>
              </a:ext>
            </a:extLst>
          </p:cNvPr>
          <p:cNvCxnSpPr>
            <a:cxnSpLocks/>
            <a:stCxn id="7" idx="3"/>
            <a:endCxn id="8" idx="2"/>
          </p:cNvCxnSpPr>
          <p:nvPr/>
        </p:nvCxnSpPr>
        <p:spPr>
          <a:xfrm>
            <a:off x="3454578" y="2682182"/>
            <a:ext cx="5414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3B853AE-402F-004B-B164-94E466F3AE52}"/>
              </a:ext>
            </a:extLst>
          </p:cNvPr>
          <p:cNvCxnSpPr>
            <a:cxnSpLocks/>
            <a:stCxn id="5" idx="5"/>
            <a:endCxn id="9" idx="1"/>
          </p:cNvCxnSpPr>
          <p:nvPr/>
        </p:nvCxnSpPr>
        <p:spPr>
          <a:xfrm>
            <a:off x="2231986" y="2903380"/>
            <a:ext cx="633045" cy="1368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B6826AF-08D1-FC49-AD0B-1DDF4E542BED}"/>
              </a:ext>
            </a:extLst>
          </p:cNvPr>
          <p:cNvCxnSpPr>
            <a:cxnSpLocks/>
            <a:stCxn id="6" idx="7"/>
            <a:endCxn id="9" idx="1"/>
          </p:cNvCxnSpPr>
          <p:nvPr/>
        </p:nvCxnSpPr>
        <p:spPr>
          <a:xfrm flipV="1">
            <a:off x="2231986" y="4272378"/>
            <a:ext cx="633045" cy="1152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8A985BE-2D8C-1642-85E0-84EAA7748002}"/>
              </a:ext>
            </a:extLst>
          </p:cNvPr>
          <p:cNvCxnSpPr>
            <a:cxnSpLocks/>
            <a:stCxn id="9" idx="3"/>
            <a:endCxn id="11" idx="2"/>
          </p:cNvCxnSpPr>
          <p:nvPr/>
        </p:nvCxnSpPr>
        <p:spPr>
          <a:xfrm flipV="1">
            <a:off x="3454578" y="4272377"/>
            <a:ext cx="5414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531993F-8048-D244-99B1-816A2D29FA3A}"/>
              </a:ext>
            </a:extLst>
          </p:cNvPr>
          <p:cNvCxnSpPr>
            <a:cxnSpLocks/>
            <a:stCxn id="8" idx="6"/>
            <a:endCxn id="17" idx="1"/>
          </p:cNvCxnSpPr>
          <p:nvPr/>
        </p:nvCxnSpPr>
        <p:spPr>
          <a:xfrm>
            <a:off x="4621643" y="2682182"/>
            <a:ext cx="729915" cy="746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262A678-0529-9A4A-A8A9-CF2834B6F018}"/>
              </a:ext>
            </a:extLst>
          </p:cNvPr>
          <p:cNvCxnSpPr>
            <a:cxnSpLocks/>
            <a:stCxn id="11" idx="6"/>
            <a:endCxn id="17" idx="1"/>
          </p:cNvCxnSpPr>
          <p:nvPr/>
        </p:nvCxnSpPr>
        <p:spPr>
          <a:xfrm flipV="1">
            <a:off x="4621643" y="3429000"/>
            <a:ext cx="729915" cy="843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3531AC5-2842-2649-89F1-6273CCEA2C82}"/>
              </a:ext>
            </a:extLst>
          </p:cNvPr>
          <p:cNvCxnSpPr>
            <a:cxnSpLocks/>
            <a:stCxn id="17" idx="3"/>
            <a:endCxn id="41" idx="2"/>
          </p:cNvCxnSpPr>
          <p:nvPr/>
        </p:nvCxnSpPr>
        <p:spPr>
          <a:xfrm>
            <a:off x="5941105" y="3429000"/>
            <a:ext cx="4010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231CD610-17F2-5A45-9A34-C148F260D348}"/>
              </a:ext>
            </a:extLst>
          </p:cNvPr>
          <p:cNvSpPr/>
          <p:nvPr/>
        </p:nvSpPr>
        <p:spPr>
          <a:xfrm>
            <a:off x="6342150" y="3116178"/>
            <a:ext cx="625643" cy="625643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4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8CB53C3-67A5-9F44-8189-EE0838DCF2EF}"/>
              </a:ext>
            </a:extLst>
          </p:cNvPr>
          <p:cNvCxnSpPr>
            <a:cxnSpLocks/>
            <a:stCxn id="6" idx="6"/>
            <a:endCxn id="10" idx="1"/>
          </p:cNvCxnSpPr>
          <p:nvPr/>
        </p:nvCxnSpPr>
        <p:spPr>
          <a:xfrm>
            <a:off x="2323609" y="5646003"/>
            <a:ext cx="10206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D90DB1D-8307-9447-918E-97E86C4CDC8E}"/>
              </a:ext>
            </a:extLst>
          </p:cNvPr>
          <p:cNvCxnSpPr>
            <a:cxnSpLocks/>
            <a:stCxn id="10" idx="3"/>
            <a:endCxn id="13" idx="2"/>
          </p:cNvCxnSpPr>
          <p:nvPr/>
        </p:nvCxnSpPr>
        <p:spPr>
          <a:xfrm>
            <a:off x="3933833" y="5646003"/>
            <a:ext cx="15260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765B345-BC72-C34F-8745-945D234BE569}"/>
              </a:ext>
            </a:extLst>
          </p:cNvPr>
          <p:cNvCxnSpPr>
            <a:cxnSpLocks/>
            <a:stCxn id="41" idx="6"/>
            <a:endCxn id="18" idx="1"/>
          </p:cNvCxnSpPr>
          <p:nvPr/>
        </p:nvCxnSpPr>
        <p:spPr>
          <a:xfrm>
            <a:off x="6967793" y="3429000"/>
            <a:ext cx="11369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037306B-AF22-5C45-BF3B-F30270BE039A}"/>
              </a:ext>
            </a:extLst>
          </p:cNvPr>
          <p:cNvCxnSpPr>
            <a:cxnSpLocks/>
            <a:stCxn id="13" idx="6"/>
            <a:endCxn id="18" idx="1"/>
          </p:cNvCxnSpPr>
          <p:nvPr/>
        </p:nvCxnSpPr>
        <p:spPr>
          <a:xfrm flipV="1">
            <a:off x="6085484" y="3429000"/>
            <a:ext cx="2019273" cy="2217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D3C14BE9-3E44-C246-A6CB-7A54FF5DD334}"/>
              </a:ext>
            </a:extLst>
          </p:cNvPr>
          <p:cNvSpPr/>
          <p:nvPr/>
        </p:nvSpPr>
        <p:spPr>
          <a:xfrm>
            <a:off x="9233739" y="3116178"/>
            <a:ext cx="625643" cy="625643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5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0E989BC-0C1E-0C4D-BC33-EC8B21CD998D}"/>
              </a:ext>
            </a:extLst>
          </p:cNvPr>
          <p:cNvCxnSpPr>
            <a:cxnSpLocks/>
            <a:stCxn id="18" idx="3"/>
            <a:endCxn id="63" idx="2"/>
          </p:cNvCxnSpPr>
          <p:nvPr/>
        </p:nvCxnSpPr>
        <p:spPr>
          <a:xfrm>
            <a:off x="8694304" y="3429000"/>
            <a:ext cx="5394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724209A2-77D9-9548-8D94-F7706DC45DEB}"/>
              </a:ext>
            </a:extLst>
          </p:cNvPr>
          <p:cNvSpPr txBox="1"/>
          <p:nvPr/>
        </p:nvSpPr>
        <p:spPr>
          <a:xfrm>
            <a:off x="1854334" y="2008344"/>
            <a:ext cx="31290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D187854-DCA9-2642-9E20-99623165DCD6}"/>
              </a:ext>
            </a:extLst>
          </p:cNvPr>
          <p:cNvSpPr txBox="1"/>
          <p:nvPr/>
        </p:nvSpPr>
        <p:spPr>
          <a:xfrm>
            <a:off x="1854334" y="4963849"/>
            <a:ext cx="31290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806A8C9-74F2-C64B-A314-778A850CE43F}"/>
              </a:ext>
            </a:extLst>
          </p:cNvPr>
          <p:cNvSpPr txBox="1"/>
          <p:nvPr/>
        </p:nvSpPr>
        <p:spPr>
          <a:xfrm>
            <a:off x="3996000" y="1996800"/>
            <a:ext cx="67037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ln(2)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10EA8D4-3C33-5D48-9D86-A85576E69440}"/>
              </a:ext>
            </a:extLst>
          </p:cNvPr>
          <p:cNvSpPr txBox="1"/>
          <p:nvPr/>
        </p:nvSpPr>
        <p:spPr>
          <a:xfrm>
            <a:off x="4076204" y="3624544"/>
            <a:ext cx="44114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DC6FD7E-F919-6E4C-8A8D-5080677825F4}"/>
              </a:ext>
            </a:extLst>
          </p:cNvPr>
          <p:cNvSpPr txBox="1"/>
          <p:nvPr/>
        </p:nvSpPr>
        <p:spPr>
          <a:xfrm>
            <a:off x="5405471" y="4975727"/>
            <a:ext cx="78579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sin(5)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5168100-7ABF-CB4E-A269-4CBD7B18FBA6}"/>
              </a:ext>
            </a:extLst>
          </p:cNvPr>
          <p:cNvSpPr txBox="1"/>
          <p:nvPr/>
        </p:nvSpPr>
        <p:spPr>
          <a:xfrm>
            <a:off x="6001080" y="2743825"/>
            <a:ext cx="119455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ln(2) + 10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85B5B15-57D2-A649-956A-EAE616B9CBED}"/>
              </a:ext>
            </a:extLst>
          </p:cNvPr>
          <p:cNvSpPr txBox="1"/>
          <p:nvPr/>
        </p:nvSpPr>
        <p:spPr>
          <a:xfrm>
            <a:off x="8509256" y="2718591"/>
            <a:ext cx="207460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Ln(2) + 10 – sin(5)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6F2CF7C-612D-244E-804F-947D4F461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7782" y="3849954"/>
            <a:ext cx="1612900" cy="635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609A27E-BAA6-684D-A2CF-6F4744053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9375" y="3768892"/>
            <a:ext cx="1866900" cy="635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8CA6591-1D07-134E-A8B3-EB3EF63FF8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4799" y="5484913"/>
            <a:ext cx="2489200" cy="635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BF44161-692F-C14E-A42E-C2EB200DE1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3420" y="2978447"/>
            <a:ext cx="1866900" cy="635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F65E1B4-CEC2-3A42-90DB-2B06FFDD01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6382" y="4594262"/>
            <a:ext cx="1866900" cy="635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98E06CA-D318-4946-BAA8-6E5BC8C79A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331" y="2867155"/>
            <a:ext cx="2527300" cy="6350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D2FDAE1-53A2-BB46-A421-CA2C3CDD99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8218" y="3563542"/>
            <a:ext cx="2489200" cy="5715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D2A334C-A2FF-3B43-9147-DEB0B6DFFE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2450" y="5957979"/>
            <a:ext cx="2527300" cy="6350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8CD706F-ECB2-234A-B019-4AD46EB911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34000" y="6182239"/>
            <a:ext cx="3505200" cy="29210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DFF46450-05FD-9443-8B09-7D67467ED46D}"/>
              </a:ext>
            </a:extLst>
          </p:cNvPr>
          <p:cNvSpPr txBox="1"/>
          <p:nvPr/>
        </p:nvSpPr>
        <p:spPr>
          <a:xfrm>
            <a:off x="4892786" y="2068417"/>
            <a:ext cx="240642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Goal is to compute: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94F658CF-B9A0-B046-ADFB-861FE46312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85297" y="2117200"/>
            <a:ext cx="2120900" cy="25400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46143D5A-AEF7-5C49-B356-17FEDF202C27}"/>
              </a:ext>
            </a:extLst>
          </p:cNvPr>
          <p:cNvSpPr txBox="1"/>
          <p:nvPr/>
        </p:nvSpPr>
        <p:spPr>
          <a:xfrm>
            <a:off x="8864791" y="2083334"/>
            <a:ext cx="38504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2C1E0615-BA84-4244-BAE0-961DAB24F2F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22461" y="1952099"/>
            <a:ext cx="14605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4249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29C3-7524-1A4A-9FCD-55E37446A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(Reverse) Differentiation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D1035-7D46-3D4A-81E9-11F079D5C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Performs well when </a:t>
            </a:r>
            <a:r>
              <a:rPr lang="en-US" b="1" dirty="0"/>
              <a:t>computing large gradients</a:t>
            </a:r>
            <a:r>
              <a:rPr lang="en-US" dirty="0"/>
              <a:t> relative to number of function outputs</a:t>
            </a:r>
          </a:p>
          <a:p>
            <a:pPr lvl="1"/>
            <a:r>
              <a:rPr lang="en-US" dirty="0"/>
              <a:t>When might forward differentiation perform well? Why?</a:t>
            </a:r>
          </a:p>
          <a:p>
            <a:r>
              <a:rPr lang="en-US" dirty="0"/>
              <a:t>Requires </a:t>
            </a:r>
            <a:r>
              <a:rPr lang="en-US" b="1" dirty="0"/>
              <a:t>caching</a:t>
            </a:r>
            <a:r>
              <a:rPr lang="en-US" dirty="0"/>
              <a:t> or </a:t>
            </a:r>
            <a:r>
              <a:rPr lang="en-US" b="1" dirty="0"/>
              <a:t>recomputing</a:t>
            </a:r>
            <a:r>
              <a:rPr lang="en-US" dirty="0"/>
              <a:t> intermediate activations from forward pass</a:t>
            </a:r>
          </a:p>
          <a:p>
            <a:pPr lvl="1"/>
            <a:r>
              <a:rPr lang="en-US" dirty="0"/>
              <a:t>Active research on what to recompute vs cache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27D175D-796B-B143-B235-A39EC958044A}"/>
              </a:ext>
            </a:extLst>
          </p:cNvPr>
          <p:cNvGrpSpPr/>
          <p:nvPr/>
        </p:nvGrpSpPr>
        <p:grpSpPr>
          <a:xfrm>
            <a:off x="2792804" y="5583620"/>
            <a:ext cx="5430468" cy="393388"/>
            <a:chOff x="2673061" y="5540077"/>
            <a:chExt cx="5430468" cy="39338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EC7E411-13BA-B448-B443-8BFA0DE56D86}"/>
                </a:ext>
              </a:extLst>
            </p:cNvPr>
            <p:cNvSpPr/>
            <p:nvPr/>
          </p:nvSpPr>
          <p:spPr>
            <a:xfrm>
              <a:off x="3342237" y="5544582"/>
              <a:ext cx="388883" cy="38888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F48FD-7E19-5748-B36D-2EF00CE1C2DC}"/>
                </a:ext>
              </a:extLst>
            </p:cNvPr>
            <p:cNvSpPr/>
            <p:nvPr/>
          </p:nvSpPr>
          <p:spPr>
            <a:xfrm>
              <a:off x="4011413" y="5544582"/>
              <a:ext cx="388883" cy="38888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886ECC-3B6E-9040-B14F-4068D1BB9DFE}"/>
                </a:ext>
              </a:extLst>
            </p:cNvPr>
            <p:cNvSpPr/>
            <p:nvPr/>
          </p:nvSpPr>
          <p:spPr>
            <a:xfrm>
              <a:off x="4680589" y="5544582"/>
              <a:ext cx="388883" cy="38888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DF4F24BC-1F23-5247-97FF-56538C1B89B5}"/>
                </a:ext>
              </a:extLst>
            </p:cNvPr>
            <p:cNvSpPr/>
            <p:nvPr/>
          </p:nvSpPr>
          <p:spPr>
            <a:xfrm>
              <a:off x="5349765" y="5581368"/>
              <a:ext cx="746235" cy="315311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Loss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9CED549-B433-FF43-A74C-1C0CB4761B5E}"/>
                </a:ext>
              </a:extLst>
            </p:cNvPr>
            <p:cNvSpPr/>
            <p:nvPr/>
          </p:nvSpPr>
          <p:spPr>
            <a:xfrm>
              <a:off x="2673061" y="5544582"/>
              <a:ext cx="388883" cy="38888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C7DD244-76DE-7E44-9A7D-8E9AF03B1583}"/>
                </a:ext>
              </a:extLst>
            </p:cNvPr>
            <p:cNvCxnSpPr>
              <a:cxnSpLocks/>
              <a:stCxn id="9" idx="6"/>
              <a:endCxn id="4" idx="2"/>
            </p:cNvCxnSpPr>
            <p:nvPr/>
          </p:nvCxnSpPr>
          <p:spPr>
            <a:xfrm>
              <a:off x="3061944" y="5739024"/>
              <a:ext cx="2802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4D9C92B-6CB8-A946-9340-6A741D0ACF2C}"/>
                </a:ext>
              </a:extLst>
            </p:cNvPr>
            <p:cNvCxnSpPr>
              <a:cxnSpLocks/>
              <a:stCxn id="4" idx="6"/>
              <a:endCxn id="5" idx="2"/>
            </p:cNvCxnSpPr>
            <p:nvPr/>
          </p:nvCxnSpPr>
          <p:spPr>
            <a:xfrm>
              <a:off x="3731120" y="5739024"/>
              <a:ext cx="2802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F414F38-C258-2342-9238-C67CB06F0DFE}"/>
                </a:ext>
              </a:extLst>
            </p:cNvPr>
            <p:cNvCxnSpPr>
              <a:cxnSpLocks/>
              <a:stCxn id="5" idx="6"/>
              <a:endCxn id="6" idx="2"/>
            </p:cNvCxnSpPr>
            <p:nvPr/>
          </p:nvCxnSpPr>
          <p:spPr>
            <a:xfrm>
              <a:off x="4400296" y="5739024"/>
              <a:ext cx="2802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0F9B866-DE3F-FA43-8B75-0F1515C863F0}"/>
                </a:ext>
              </a:extLst>
            </p:cNvPr>
            <p:cNvCxnSpPr>
              <a:cxnSpLocks/>
              <a:stCxn id="6" idx="6"/>
              <a:endCxn id="8" idx="1"/>
            </p:cNvCxnSpPr>
            <p:nvPr/>
          </p:nvCxnSpPr>
          <p:spPr>
            <a:xfrm>
              <a:off x="5069472" y="5739024"/>
              <a:ext cx="2802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B563474-EEED-784E-8F1B-E92867938E85}"/>
                </a:ext>
              </a:extLst>
            </p:cNvPr>
            <p:cNvSpPr/>
            <p:nvPr/>
          </p:nvSpPr>
          <p:spPr>
            <a:xfrm>
              <a:off x="6376293" y="5540077"/>
              <a:ext cx="388883" cy="388883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03E0E52-59A1-C049-9CD1-36C607999240}"/>
                </a:ext>
              </a:extLst>
            </p:cNvPr>
            <p:cNvSpPr/>
            <p:nvPr/>
          </p:nvSpPr>
          <p:spPr>
            <a:xfrm>
              <a:off x="7045469" y="5540077"/>
              <a:ext cx="388883" cy="388883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EA311A5-AE47-EA44-B058-E1DA72B2DB74}"/>
                </a:ext>
              </a:extLst>
            </p:cNvPr>
            <p:cNvSpPr/>
            <p:nvPr/>
          </p:nvSpPr>
          <p:spPr>
            <a:xfrm>
              <a:off x="7714646" y="5540077"/>
              <a:ext cx="388883" cy="388883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A66142B-4D0D-4E4C-81A9-31B3D2248669}"/>
                </a:ext>
              </a:extLst>
            </p:cNvPr>
            <p:cNvCxnSpPr>
              <a:cxnSpLocks/>
              <a:stCxn id="8" idx="3"/>
              <a:endCxn id="24" idx="2"/>
            </p:cNvCxnSpPr>
            <p:nvPr/>
          </p:nvCxnSpPr>
          <p:spPr>
            <a:xfrm flipV="1">
              <a:off x="6096000" y="5734519"/>
              <a:ext cx="280293" cy="450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B88053C-4F3C-1F42-88C9-3855A5DD2A76}"/>
                </a:ext>
              </a:extLst>
            </p:cNvPr>
            <p:cNvCxnSpPr>
              <a:cxnSpLocks/>
              <a:stCxn id="24" idx="6"/>
              <a:endCxn id="25" idx="2"/>
            </p:cNvCxnSpPr>
            <p:nvPr/>
          </p:nvCxnSpPr>
          <p:spPr>
            <a:xfrm>
              <a:off x="6765176" y="5734519"/>
              <a:ext cx="2802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FA14BC0-A44D-B042-900E-9BEB6DB21A49}"/>
                </a:ext>
              </a:extLst>
            </p:cNvPr>
            <p:cNvCxnSpPr>
              <a:cxnSpLocks/>
              <a:stCxn id="25" idx="6"/>
              <a:endCxn id="26" idx="2"/>
            </p:cNvCxnSpPr>
            <p:nvPr/>
          </p:nvCxnSpPr>
          <p:spPr>
            <a:xfrm>
              <a:off x="7434352" y="5734519"/>
              <a:ext cx="2802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Curved Connector 37">
              <a:extLst>
                <a:ext uri="{FF2B5EF4-FFF2-40B4-BE49-F238E27FC236}">
                  <a16:creationId xmlns:a16="http://schemas.microsoft.com/office/drawing/2014/main" id="{B8D2DFF6-B486-094C-8092-9CA5F2533108}"/>
                </a:ext>
              </a:extLst>
            </p:cNvPr>
            <p:cNvCxnSpPr>
              <a:cxnSpLocks/>
              <a:stCxn id="6" idx="7"/>
              <a:endCxn id="24" idx="0"/>
            </p:cNvCxnSpPr>
            <p:nvPr/>
          </p:nvCxnSpPr>
          <p:spPr>
            <a:xfrm rot="5400000" flipH="1" flipV="1">
              <a:off x="5760900" y="4791698"/>
              <a:ext cx="61456" cy="1558214"/>
            </a:xfrm>
            <a:prstGeom prst="curvedConnector3">
              <a:avLst>
                <a:gd name="adj1" fmla="val 47197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urved Connector 39">
              <a:extLst>
                <a:ext uri="{FF2B5EF4-FFF2-40B4-BE49-F238E27FC236}">
                  <a16:creationId xmlns:a16="http://schemas.microsoft.com/office/drawing/2014/main" id="{A18F1370-CB8B-B64A-B8A0-D847687070A5}"/>
                </a:ext>
              </a:extLst>
            </p:cNvPr>
            <p:cNvCxnSpPr>
              <a:cxnSpLocks/>
              <a:stCxn id="5" idx="7"/>
              <a:endCxn id="25" idx="1"/>
            </p:cNvCxnSpPr>
            <p:nvPr/>
          </p:nvCxnSpPr>
          <p:spPr>
            <a:xfrm rot="5400000" flipH="1" flipV="1">
              <a:off x="5720630" y="4219744"/>
              <a:ext cx="4505" cy="2759075"/>
            </a:xfrm>
            <a:prstGeom prst="curvedConnector3">
              <a:avLst>
                <a:gd name="adj1" fmla="val 11996182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Curved Connector 43">
              <a:extLst>
                <a:ext uri="{FF2B5EF4-FFF2-40B4-BE49-F238E27FC236}">
                  <a16:creationId xmlns:a16="http://schemas.microsoft.com/office/drawing/2014/main" id="{A6F907B6-F473-C844-9B38-B55D8758B6DD}"/>
                </a:ext>
              </a:extLst>
            </p:cNvPr>
            <p:cNvCxnSpPr>
              <a:cxnSpLocks/>
              <a:stCxn id="4" idx="7"/>
              <a:endCxn id="26" idx="1"/>
            </p:cNvCxnSpPr>
            <p:nvPr/>
          </p:nvCxnSpPr>
          <p:spPr>
            <a:xfrm rot="5400000" flipH="1" flipV="1">
              <a:off x="5720631" y="3550567"/>
              <a:ext cx="4505" cy="4097428"/>
            </a:xfrm>
            <a:prstGeom prst="curvedConnector3">
              <a:avLst>
                <a:gd name="adj1" fmla="val 18520355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002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E5DFF9-15F4-CE4E-A244-4417805F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Frameworks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7854D-9B4B-DF45-A231-CE1EE717BA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245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68FAD-EA53-DF40-BAED-55E165458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200359"/>
            <a:ext cx="10801350" cy="1325563"/>
          </a:xfrm>
        </p:spPr>
        <p:txBody>
          <a:bodyPr/>
          <a:lstStyle/>
          <a:p>
            <a:r>
              <a:rPr lang="en-US" dirty="0"/>
              <a:t>Declarative vs Imperative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54CFC-D208-864E-89A7-21B2F7BE1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428583"/>
            <a:ext cx="10515600" cy="5309101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Declarative </a:t>
            </a:r>
            <a:r>
              <a:rPr lang="en-US" i="1" dirty="0"/>
              <a:t>(define-and-run)</a:t>
            </a:r>
            <a:r>
              <a:rPr lang="en-US" dirty="0"/>
              <a:t>:</a:t>
            </a:r>
            <a:r>
              <a:rPr lang="en-US" i="1" dirty="0"/>
              <a:t> </a:t>
            </a:r>
            <a:r>
              <a:rPr lang="en-US" dirty="0"/>
              <a:t>Embedded DSL used to construct</a:t>
            </a:r>
            <a:r>
              <a:rPr lang="en-US" b="1" dirty="0"/>
              <a:t> static computation graph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Examples: Theano (2010), Caffe (2014), TensorFlow (2015)</a:t>
            </a:r>
          </a:p>
          <a:p>
            <a:pPr lvl="1"/>
            <a:r>
              <a:rPr lang="en-US" b="1" dirty="0"/>
              <a:t>Easier</a:t>
            </a:r>
            <a:r>
              <a:rPr lang="en-US" dirty="0"/>
              <a:t> to optimize, distribute, and export models</a:t>
            </a:r>
          </a:p>
          <a:p>
            <a:r>
              <a:rPr lang="en-US" b="1" dirty="0"/>
              <a:t>Imperative </a:t>
            </a:r>
            <a:r>
              <a:rPr lang="en-US" i="1"/>
              <a:t>(define-by-run</a:t>
            </a:r>
            <a:r>
              <a:rPr lang="en-US" i="1" dirty="0"/>
              <a:t>)</a:t>
            </a:r>
            <a:r>
              <a:rPr lang="en-US" dirty="0"/>
              <a:t>:</a:t>
            </a:r>
            <a:r>
              <a:rPr lang="en-US" i="1" dirty="0"/>
              <a:t> </a:t>
            </a:r>
            <a:r>
              <a:rPr lang="en-US" dirty="0"/>
              <a:t>Embedded DSL used to directly compute output resulting in a </a:t>
            </a:r>
            <a:r>
              <a:rPr lang="en-US" b="1" dirty="0"/>
              <a:t>dynamic computation graph</a:t>
            </a:r>
            <a:r>
              <a:rPr lang="en-US" dirty="0"/>
              <a:t> defined by the program</a:t>
            </a:r>
          </a:p>
          <a:p>
            <a:pPr lvl="1"/>
            <a:r>
              <a:rPr lang="en-US" dirty="0"/>
              <a:t>Examples: </a:t>
            </a:r>
            <a:r>
              <a:rPr lang="en-US" dirty="0" err="1"/>
              <a:t>Chainer</a:t>
            </a:r>
            <a:r>
              <a:rPr lang="en-US" dirty="0"/>
              <a:t> (2015), </a:t>
            </a:r>
            <a:r>
              <a:rPr lang="en-US" dirty="0" err="1"/>
              <a:t>autograd</a:t>
            </a:r>
            <a:r>
              <a:rPr lang="en-US" dirty="0"/>
              <a:t> (2016), </a:t>
            </a:r>
            <a:r>
              <a:rPr lang="en-US" dirty="0" err="1"/>
              <a:t>PyTorch</a:t>
            </a:r>
            <a:r>
              <a:rPr lang="en-US" dirty="0"/>
              <a:t> (2017) </a:t>
            </a:r>
          </a:p>
          <a:p>
            <a:pPr lvl="1"/>
            <a:r>
              <a:rPr lang="en-US" b="1" dirty="0"/>
              <a:t>Interpreted</a:t>
            </a:r>
            <a:r>
              <a:rPr lang="en-US" dirty="0"/>
              <a:t> </a:t>
            </a:r>
            <a:r>
              <a:rPr lang="en-US" b="1" dirty="0"/>
              <a:t>execution</a:t>
            </a:r>
            <a:r>
              <a:rPr lang="en-US" dirty="0"/>
              <a:t> of inference and gradient</a:t>
            </a:r>
          </a:p>
          <a:p>
            <a:pPr lvl="1"/>
            <a:r>
              <a:rPr lang="en-US" b="1" dirty="0"/>
              <a:t>Easier </a:t>
            </a:r>
            <a:r>
              <a:rPr lang="en-US" dirty="0"/>
              <a:t>to program and debug</a:t>
            </a:r>
          </a:p>
          <a:p>
            <a:r>
              <a:rPr lang="en-US" b="1" dirty="0"/>
              <a:t>Hybrid Approaches</a:t>
            </a:r>
            <a:r>
              <a:rPr lang="en-US" dirty="0"/>
              <a:t>: Current research</a:t>
            </a:r>
          </a:p>
          <a:p>
            <a:pPr lvl="1"/>
            <a:r>
              <a:rPr lang="en-US" dirty="0"/>
              <a:t>TensorFlow Eager, </a:t>
            </a:r>
            <a:r>
              <a:rPr lang="en-US" dirty="0" err="1"/>
              <a:t>MXNet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14368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F64FB-9F9E-FA45-BF94-E3B0EFAE2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B53BE-37DC-CD43-AA01-E22AA9C01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Historical Evolution of Machine Learning Frameworks</a:t>
            </a:r>
          </a:p>
          <a:p>
            <a:r>
              <a:rPr lang="en-US" dirty="0"/>
              <a:t>Declarative (Lazy) vs Imperative (Eager) DSLs</a:t>
            </a:r>
          </a:p>
          <a:p>
            <a:r>
              <a:rPr lang="en-US" dirty="0"/>
              <a:t>Automatic Differentiation</a:t>
            </a:r>
          </a:p>
          <a:p>
            <a:r>
              <a:rPr lang="en-US" dirty="0"/>
              <a:t>This weeks reading</a:t>
            </a:r>
          </a:p>
        </p:txBody>
      </p:sp>
    </p:spTree>
    <p:extLst>
      <p:ext uri="{BB962C8B-B14F-4D97-AF65-F5344CB8AC3E}">
        <p14:creationId xmlns:p14="http://schemas.microsoft.com/office/powerpoint/2010/main" val="136621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577DC-1D9A-1443-93E9-16C5BA9EF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20675"/>
            <a:ext cx="1133475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Theano</a:t>
            </a:r>
            <a:r>
              <a:rPr lang="en-US" sz="4000" dirty="0"/>
              <a:t> – Original Deep Learning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BF4B4-3802-5144-90D5-DE2220D9D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9"/>
          </a:xfrm>
        </p:spPr>
        <p:txBody>
          <a:bodyPr>
            <a:normAutofit/>
          </a:bodyPr>
          <a:lstStyle/>
          <a:p>
            <a:r>
              <a:rPr lang="en-US" dirty="0"/>
              <a:t>First developed at the </a:t>
            </a:r>
            <a:r>
              <a:rPr lang="en-US" b="1" dirty="0"/>
              <a:t>University of Montreal</a:t>
            </a:r>
            <a:r>
              <a:rPr lang="en-US" dirty="0"/>
              <a:t>  (2008)</a:t>
            </a:r>
          </a:p>
          <a:p>
            <a:pPr lvl="1"/>
            <a:r>
              <a:rPr lang="en-US" dirty="0"/>
              <a:t>from </a:t>
            </a:r>
            <a:r>
              <a:rPr lang="en-US" b="1" dirty="0" err="1"/>
              <a:t>Yoshua</a:t>
            </a:r>
            <a:r>
              <a:rPr lang="en-US" b="1" dirty="0"/>
              <a:t> </a:t>
            </a:r>
            <a:r>
              <a:rPr lang="en-US" b="1" dirty="0" err="1"/>
              <a:t>Bengio’s</a:t>
            </a:r>
            <a:r>
              <a:rPr lang="en-US" b="1" dirty="0"/>
              <a:t> </a:t>
            </a:r>
            <a:r>
              <a:rPr lang="en-US" dirty="0"/>
              <a:t>group</a:t>
            </a:r>
          </a:p>
          <a:p>
            <a:r>
              <a:rPr lang="en-US" b="1" dirty="0"/>
              <a:t>Abstraction:</a:t>
            </a:r>
            <a:r>
              <a:rPr lang="en-US" dirty="0"/>
              <a:t> Python embedded DSL (as a library) to construct symbolic expression graphs for complex mathematical expressions</a:t>
            </a:r>
          </a:p>
          <a:p>
            <a:r>
              <a:rPr lang="en-US" b="1" dirty="0"/>
              <a:t>System:</a:t>
            </a:r>
            <a:r>
              <a:rPr lang="en-US" dirty="0"/>
              <a:t> a </a:t>
            </a:r>
            <a:r>
              <a:rPr lang="en-US" b="1" dirty="0"/>
              <a:t>compiler</a:t>
            </a:r>
            <a:r>
              <a:rPr lang="en-US" dirty="0"/>
              <a:t> for </a:t>
            </a:r>
            <a:r>
              <a:rPr lang="en-US" b="1" dirty="0"/>
              <a:t>mathematical expressions </a:t>
            </a:r>
            <a:r>
              <a:rPr lang="en-US" dirty="0"/>
              <a:t>in Python </a:t>
            </a:r>
          </a:p>
          <a:p>
            <a:pPr lvl="1"/>
            <a:r>
              <a:rPr lang="en-US" dirty="0"/>
              <a:t>Optimizes mathematical expressions (e.g., </a:t>
            </a:r>
            <a:r>
              <a:rPr lang="en-US" i="1" dirty="0"/>
              <a:t>(</a:t>
            </a:r>
            <a:r>
              <a:rPr lang="en-US" i="1" dirty="0" err="1"/>
              <a:t>A+b</a:t>
            </a:r>
            <a:r>
              <a:rPr lang="en-US" i="1" dirty="0"/>
              <a:t>)(</a:t>
            </a:r>
            <a:r>
              <a:rPr lang="en-US" i="1" dirty="0" err="1"/>
              <a:t>A+b</a:t>
            </a:r>
            <a:r>
              <a:rPr lang="en-US" i="1" dirty="0"/>
              <a:t>)=(</a:t>
            </a:r>
            <a:r>
              <a:rPr lang="en-US" i="1" dirty="0" err="1"/>
              <a:t>A+b</a:t>
            </a:r>
            <a:r>
              <a:rPr lang="en-US" i="1" dirty="0"/>
              <a:t>)^2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CPU/</a:t>
            </a:r>
            <a:r>
              <a:rPr lang="en-US" b="1" dirty="0"/>
              <a:t>GPU acceleration</a:t>
            </a:r>
          </a:p>
          <a:p>
            <a:pPr lvl="1"/>
            <a:r>
              <a:rPr lang="en-US" dirty="0"/>
              <a:t>Also … </a:t>
            </a:r>
            <a:r>
              <a:rPr lang="en-US" b="1" dirty="0"/>
              <a:t>automatic differentiation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133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9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3F84D9-6642-FE4C-9752-86E31DE6B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23" y="87675"/>
            <a:ext cx="5478843" cy="478611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787E4F-29A2-DF4A-A95F-CD90A5CD8547}"/>
              </a:ext>
            </a:extLst>
          </p:cNvPr>
          <p:cNvCxnSpPr>
            <a:cxnSpLocks/>
          </p:cNvCxnSpPr>
          <p:nvPr/>
        </p:nvCxnSpPr>
        <p:spPr>
          <a:xfrm>
            <a:off x="5926667" y="316089"/>
            <a:ext cx="0" cy="623146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7839D32C-FEE9-634B-82D2-D36FEA155360}"/>
              </a:ext>
            </a:extLst>
          </p:cNvPr>
          <p:cNvSpPr/>
          <p:nvPr/>
        </p:nvSpPr>
        <p:spPr>
          <a:xfrm>
            <a:off x="2302933" y="1083732"/>
            <a:ext cx="2818903" cy="417689"/>
          </a:xfrm>
          <a:prstGeom prst="wedgeRoundRectCallout">
            <a:avLst>
              <a:gd name="adj1" fmla="val -47264"/>
              <a:gd name="adj2" fmla="val 89527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Declaring Variables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CDA0A76B-8D0B-AE46-BCC1-741FE9F604A8}"/>
              </a:ext>
            </a:extLst>
          </p:cNvPr>
          <p:cNvSpPr/>
          <p:nvPr/>
        </p:nvSpPr>
        <p:spPr>
          <a:xfrm>
            <a:off x="2513451" y="4715746"/>
            <a:ext cx="3273761" cy="894456"/>
          </a:xfrm>
          <a:prstGeom prst="wedgeRoundRectCallout">
            <a:avLst>
              <a:gd name="adj1" fmla="val -6942"/>
              <a:gd name="adj2" fmla="val -92793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Building Expression Graph</a:t>
            </a:r>
          </a:p>
          <a:p>
            <a:r>
              <a:rPr lang="en-US" sz="1400" dirty="0"/>
              <a:t>Note that this looks like a NumPy expression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E54323FE-9B79-5741-992E-CA19D9B35425}"/>
              </a:ext>
            </a:extLst>
          </p:cNvPr>
          <p:cNvSpPr/>
          <p:nvPr/>
        </p:nvSpPr>
        <p:spPr>
          <a:xfrm>
            <a:off x="256077" y="4929859"/>
            <a:ext cx="1936030" cy="1260645"/>
          </a:xfrm>
          <a:prstGeom prst="wedgeRoundRectCallout">
            <a:avLst>
              <a:gd name="adj1" fmla="val -8691"/>
              <a:gd name="adj2" fmla="val -75166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the value (type) of prediction?</a:t>
            </a:r>
            <a:endParaRPr lang="en-US" sz="14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4FC3E7E-EF4A-1349-AFEE-BE173BC891AE}"/>
              </a:ext>
            </a:extLst>
          </p:cNvPr>
          <p:cNvSpPr/>
          <p:nvPr/>
        </p:nvSpPr>
        <p:spPr>
          <a:xfrm>
            <a:off x="6231465" y="406395"/>
            <a:ext cx="508000" cy="49671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06ED77B-6820-2743-A731-65B571E8E6F5}"/>
              </a:ext>
            </a:extLst>
          </p:cNvPr>
          <p:cNvSpPr/>
          <p:nvPr/>
        </p:nvSpPr>
        <p:spPr>
          <a:xfrm>
            <a:off x="6983725" y="406395"/>
            <a:ext cx="508000" cy="49671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EC9DFA7-33B7-B543-8F5E-5B8B24A35C57}"/>
              </a:ext>
            </a:extLst>
          </p:cNvPr>
          <p:cNvSpPr/>
          <p:nvPr/>
        </p:nvSpPr>
        <p:spPr>
          <a:xfrm>
            <a:off x="7735985" y="406395"/>
            <a:ext cx="508000" cy="49671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3D86B07-C4AA-E443-BFD8-B69F258E3AD2}"/>
              </a:ext>
            </a:extLst>
          </p:cNvPr>
          <p:cNvSpPr/>
          <p:nvPr/>
        </p:nvSpPr>
        <p:spPr>
          <a:xfrm>
            <a:off x="8488245" y="406395"/>
            <a:ext cx="508000" cy="49671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AD691AC-0FF6-7349-A499-98D6E8C3DE4E}"/>
              </a:ext>
            </a:extLst>
          </p:cNvPr>
          <p:cNvSpPr/>
          <p:nvPr/>
        </p:nvSpPr>
        <p:spPr>
          <a:xfrm>
            <a:off x="6828776" y="1207904"/>
            <a:ext cx="633774" cy="378177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E5BCB7-2367-4A45-BAE8-C6C56AAC0561}"/>
              </a:ext>
            </a:extLst>
          </p:cNvPr>
          <p:cNvCxnSpPr>
            <a:stCxn id="16" idx="2"/>
            <a:endCxn id="20" idx="0"/>
          </p:cNvCxnSpPr>
          <p:nvPr/>
        </p:nvCxnSpPr>
        <p:spPr>
          <a:xfrm>
            <a:off x="6485465" y="903106"/>
            <a:ext cx="660198" cy="30479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1A3979B-916D-E943-A0C7-14459CB855E4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 flipH="1">
            <a:off x="7145663" y="903106"/>
            <a:ext cx="844322" cy="30479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0B24D0D-A245-7642-81B4-12F59529649A}"/>
              </a:ext>
            </a:extLst>
          </p:cNvPr>
          <p:cNvSpPr/>
          <p:nvPr/>
        </p:nvSpPr>
        <p:spPr>
          <a:xfrm>
            <a:off x="6828776" y="1854326"/>
            <a:ext cx="633774" cy="378177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-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8EA6D7-DADC-6A42-AFB4-5E04E4E38135}"/>
              </a:ext>
            </a:extLst>
          </p:cNvPr>
          <p:cNvCxnSpPr>
            <a:cxnSpLocks/>
            <a:stCxn id="19" idx="2"/>
            <a:endCxn id="26" idx="0"/>
          </p:cNvCxnSpPr>
          <p:nvPr/>
        </p:nvCxnSpPr>
        <p:spPr>
          <a:xfrm flipH="1">
            <a:off x="7145663" y="903106"/>
            <a:ext cx="1596582" cy="95122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872FAF1-BE22-C448-AE79-4B486F11A043}"/>
              </a:ext>
            </a:extLst>
          </p:cNvPr>
          <p:cNvCxnSpPr>
            <a:cxnSpLocks/>
            <a:stCxn id="20" idx="2"/>
            <a:endCxn id="26" idx="0"/>
          </p:cNvCxnSpPr>
          <p:nvPr/>
        </p:nvCxnSpPr>
        <p:spPr>
          <a:xfrm>
            <a:off x="7145663" y="1586081"/>
            <a:ext cx="0" cy="26824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DA46076-2909-574E-8E42-5B42B7465C19}"/>
              </a:ext>
            </a:extLst>
          </p:cNvPr>
          <p:cNvSpPr/>
          <p:nvPr/>
        </p:nvSpPr>
        <p:spPr>
          <a:xfrm>
            <a:off x="6828776" y="2500748"/>
            <a:ext cx="633774" cy="378177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exp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DF64E10-FBD4-3842-832A-9DDF1081F89F}"/>
              </a:ext>
            </a:extLst>
          </p:cNvPr>
          <p:cNvCxnSpPr>
            <a:cxnSpLocks/>
            <a:stCxn id="26" idx="2"/>
            <a:endCxn id="36" idx="0"/>
          </p:cNvCxnSpPr>
          <p:nvPr/>
        </p:nvCxnSpPr>
        <p:spPr>
          <a:xfrm>
            <a:off x="7145663" y="2232503"/>
            <a:ext cx="0" cy="26824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0618B52-0854-8948-B26B-5553D79650CE}"/>
              </a:ext>
            </a:extLst>
          </p:cNvPr>
          <p:cNvSpPr/>
          <p:nvPr/>
        </p:nvSpPr>
        <p:spPr>
          <a:xfrm>
            <a:off x="6828776" y="3147170"/>
            <a:ext cx="633774" cy="378177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1+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E4D120D-F333-D349-A51A-571A9EFDE85B}"/>
              </a:ext>
            </a:extLst>
          </p:cNvPr>
          <p:cNvCxnSpPr>
            <a:cxnSpLocks/>
            <a:stCxn id="36" idx="2"/>
            <a:endCxn id="41" idx="0"/>
          </p:cNvCxnSpPr>
          <p:nvPr/>
        </p:nvCxnSpPr>
        <p:spPr>
          <a:xfrm>
            <a:off x="7145663" y="2878925"/>
            <a:ext cx="0" cy="26824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A42DA5A5-A887-A847-BB7D-08700B65913D}"/>
              </a:ext>
            </a:extLst>
          </p:cNvPr>
          <p:cNvSpPr/>
          <p:nvPr/>
        </p:nvSpPr>
        <p:spPr>
          <a:xfrm>
            <a:off x="6828776" y="3793592"/>
            <a:ext cx="633774" cy="378177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1/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E877AFE-B979-B64D-B901-835856013CA1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7145663" y="3525347"/>
            <a:ext cx="0" cy="26824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D56BADBC-A761-6644-A31D-235163F8A6FD}"/>
              </a:ext>
            </a:extLst>
          </p:cNvPr>
          <p:cNvSpPr/>
          <p:nvPr/>
        </p:nvSpPr>
        <p:spPr>
          <a:xfrm>
            <a:off x="6857584" y="4440012"/>
            <a:ext cx="576158" cy="41599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p_1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15F7368-4EB6-854C-9527-30868F5C98F5}"/>
              </a:ext>
            </a:extLst>
          </p:cNvPr>
          <p:cNvCxnSpPr>
            <a:cxnSpLocks/>
            <a:stCxn id="46" idx="2"/>
            <a:endCxn id="53" idx="0"/>
          </p:cNvCxnSpPr>
          <p:nvPr/>
        </p:nvCxnSpPr>
        <p:spPr>
          <a:xfrm>
            <a:off x="7145663" y="4171769"/>
            <a:ext cx="0" cy="26824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16F1A9F2-747C-9849-818B-187D15C76901}"/>
              </a:ext>
            </a:extLst>
          </p:cNvPr>
          <p:cNvSpPr/>
          <p:nvPr/>
        </p:nvSpPr>
        <p:spPr>
          <a:xfrm>
            <a:off x="9571773" y="1907402"/>
            <a:ext cx="633774" cy="378177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1-</a:t>
            </a:r>
          </a:p>
        </p:txBody>
      </p:sp>
      <p:cxnSp>
        <p:nvCxnSpPr>
          <p:cNvPr id="61" name="Curved Connector 60">
            <a:extLst>
              <a:ext uri="{FF2B5EF4-FFF2-40B4-BE49-F238E27FC236}">
                <a16:creationId xmlns:a16="http://schemas.microsoft.com/office/drawing/2014/main" id="{44A2B305-9D9A-474C-B7AD-4C5AA8467EDA}"/>
              </a:ext>
            </a:extLst>
          </p:cNvPr>
          <p:cNvCxnSpPr>
            <a:stCxn id="53" idx="2"/>
            <a:endCxn id="58" idx="0"/>
          </p:cNvCxnSpPr>
          <p:nvPr/>
        </p:nvCxnSpPr>
        <p:spPr>
          <a:xfrm rot="5400000" flipH="1" flipV="1">
            <a:off x="7042858" y="2010206"/>
            <a:ext cx="2948605" cy="2742997"/>
          </a:xfrm>
          <a:prstGeom prst="curvedConnector5">
            <a:avLst>
              <a:gd name="adj1" fmla="val -7753"/>
              <a:gd name="adj2" fmla="val 78695"/>
              <a:gd name="adj3" fmla="val 107753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AB2560AA-3B55-C341-86D1-6EF4727119A2}"/>
              </a:ext>
            </a:extLst>
          </p:cNvPr>
          <p:cNvSpPr/>
          <p:nvPr/>
        </p:nvSpPr>
        <p:spPr>
          <a:xfrm>
            <a:off x="9587103" y="2581123"/>
            <a:ext cx="633774" cy="378177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5D710851-E007-EC4D-A254-4B7E6D3AB598}"/>
              </a:ext>
            </a:extLst>
          </p:cNvPr>
          <p:cNvSpPr/>
          <p:nvPr/>
        </p:nvSpPr>
        <p:spPr>
          <a:xfrm>
            <a:off x="10439429" y="1907402"/>
            <a:ext cx="633774" cy="378177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1-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9D1C89A-2050-BD4F-BDAC-9FEE2315D475}"/>
              </a:ext>
            </a:extLst>
          </p:cNvPr>
          <p:cNvCxnSpPr>
            <a:cxnSpLocks/>
            <a:stCxn id="17" idx="2"/>
            <a:endCxn id="63" idx="0"/>
          </p:cNvCxnSpPr>
          <p:nvPr/>
        </p:nvCxnSpPr>
        <p:spPr>
          <a:xfrm>
            <a:off x="7237725" y="903106"/>
            <a:ext cx="3518591" cy="100429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04C0033-C1AE-B545-AD47-8C1BF3EE2D12}"/>
              </a:ext>
            </a:extLst>
          </p:cNvPr>
          <p:cNvCxnSpPr>
            <a:cxnSpLocks/>
            <a:stCxn id="58" idx="2"/>
            <a:endCxn id="62" idx="0"/>
          </p:cNvCxnSpPr>
          <p:nvPr/>
        </p:nvCxnSpPr>
        <p:spPr>
          <a:xfrm>
            <a:off x="9888660" y="2285579"/>
            <a:ext cx="15330" cy="29554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A05BFD-CEB1-CE4E-87C2-BABA59C50294}"/>
              </a:ext>
            </a:extLst>
          </p:cNvPr>
          <p:cNvCxnSpPr>
            <a:cxnSpLocks/>
            <a:stCxn id="63" idx="2"/>
            <a:endCxn id="75" idx="0"/>
          </p:cNvCxnSpPr>
          <p:nvPr/>
        </p:nvCxnSpPr>
        <p:spPr>
          <a:xfrm flipH="1">
            <a:off x="10596866" y="2285579"/>
            <a:ext cx="159450" cy="90703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A503836E-864E-4B4A-8490-158453AD9C50}"/>
              </a:ext>
            </a:extLst>
          </p:cNvPr>
          <p:cNvSpPr/>
          <p:nvPr/>
        </p:nvSpPr>
        <p:spPr>
          <a:xfrm>
            <a:off x="10279979" y="3192615"/>
            <a:ext cx="633774" cy="378177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*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3ACCBEA-553D-894B-95B5-C712EE8F410F}"/>
              </a:ext>
            </a:extLst>
          </p:cNvPr>
          <p:cNvCxnSpPr>
            <a:cxnSpLocks/>
            <a:stCxn id="62" idx="2"/>
            <a:endCxn id="75" idx="0"/>
          </p:cNvCxnSpPr>
          <p:nvPr/>
        </p:nvCxnSpPr>
        <p:spPr>
          <a:xfrm>
            <a:off x="9903990" y="2959300"/>
            <a:ext cx="692876" cy="23331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1856D6AE-5398-AC43-A78E-15047BCD541A}"/>
              </a:ext>
            </a:extLst>
          </p:cNvPr>
          <p:cNvSpPr/>
          <p:nvPr/>
        </p:nvSpPr>
        <p:spPr>
          <a:xfrm>
            <a:off x="7807073" y="1907402"/>
            <a:ext cx="633774" cy="378177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</a:t>
            </a: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F37EE910-DD93-A648-9C08-C41C93DCE508}"/>
              </a:ext>
            </a:extLst>
          </p:cNvPr>
          <p:cNvCxnSpPr>
            <a:cxnSpLocks/>
            <a:stCxn id="53" idx="2"/>
            <a:endCxn id="88" idx="0"/>
          </p:cNvCxnSpPr>
          <p:nvPr/>
        </p:nvCxnSpPr>
        <p:spPr>
          <a:xfrm rot="5400000" flipH="1" flipV="1">
            <a:off x="6160508" y="2892556"/>
            <a:ext cx="2948605" cy="978297"/>
          </a:xfrm>
          <a:prstGeom prst="curvedConnector5">
            <a:avLst>
              <a:gd name="adj1" fmla="val -7753"/>
              <a:gd name="adj2" fmla="val 48528"/>
              <a:gd name="adj3" fmla="val 107753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016C947A-A665-544A-92FF-F4C4834E3245}"/>
              </a:ext>
            </a:extLst>
          </p:cNvPr>
          <p:cNvSpPr/>
          <p:nvPr/>
        </p:nvSpPr>
        <p:spPr>
          <a:xfrm>
            <a:off x="8220144" y="2581123"/>
            <a:ext cx="633774" cy="378177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*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A6480304-2F25-3141-B969-5CA7D5493518}"/>
              </a:ext>
            </a:extLst>
          </p:cNvPr>
          <p:cNvSpPr/>
          <p:nvPr/>
        </p:nvSpPr>
        <p:spPr>
          <a:xfrm>
            <a:off x="8621112" y="1907402"/>
            <a:ext cx="633774" cy="378177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-1*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5B0F31B3-442F-DF4A-8134-08F4496D937E}"/>
              </a:ext>
            </a:extLst>
          </p:cNvPr>
          <p:cNvCxnSpPr>
            <a:cxnSpLocks/>
            <a:stCxn id="17" idx="2"/>
            <a:endCxn id="97" idx="0"/>
          </p:cNvCxnSpPr>
          <p:nvPr/>
        </p:nvCxnSpPr>
        <p:spPr>
          <a:xfrm>
            <a:off x="7237725" y="903106"/>
            <a:ext cx="1700274" cy="100429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B3D3194-0B64-354A-87F1-425E87A41B8A}"/>
              </a:ext>
            </a:extLst>
          </p:cNvPr>
          <p:cNvCxnSpPr>
            <a:cxnSpLocks/>
            <a:stCxn id="88" idx="2"/>
            <a:endCxn id="96" idx="0"/>
          </p:cNvCxnSpPr>
          <p:nvPr/>
        </p:nvCxnSpPr>
        <p:spPr>
          <a:xfrm>
            <a:off x="8123960" y="2285579"/>
            <a:ext cx="413071" cy="29554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18A001A-FE45-AD4E-8234-8CA71E5668EF}"/>
              </a:ext>
            </a:extLst>
          </p:cNvPr>
          <p:cNvCxnSpPr>
            <a:cxnSpLocks/>
            <a:stCxn id="97" idx="2"/>
            <a:endCxn id="96" idx="0"/>
          </p:cNvCxnSpPr>
          <p:nvPr/>
        </p:nvCxnSpPr>
        <p:spPr>
          <a:xfrm flipH="1">
            <a:off x="8537031" y="2285579"/>
            <a:ext cx="400968" cy="29554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C147EA71-5FEF-6644-A8C9-62E2C0D75DA8}"/>
              </a:ext>
            </a:extLst>
          </p:cNvPr>
          <p:cNvSpPr/>
          <p:nvPr/>
        </p:nvSpPr>
        <p:spPr>
          <a:xfrm>
            <a:off x="10279979" y="3750230"/>
            <a:ext cx="633774" cy="378177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-</a:t>
            </a: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E820A41-39EE-AD44-825D-B02135C3B391}"/>
              </a:ext>
            </a:extLst>
          </p:cNvPr>
          <p:cNvCxnSpPr>
            <a:cxnSpLocks/>
            <a:stCxn id="96" idx="2"/>
            <a:endCxn id="118" idx="0"/>
          </p:cNvCxnSpPr>
          <p:nvPr/>
        </p:nvCxnSpPr>
        <p:spPr>
          <a:xfrm>
            <a:off x="8537031" y="2959300"/>
            <a:ext cx="2059835" cy="79093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EDD75D3-9DC4-5145-96CC-135AD9FA782D}"/>
              </a:ext>
            </a:extLst>
          </p:cNvPr>
          <p:cNvCxnSpPr>
            <a:cxnSpLocks/>
            <a:stCxn id="75" idx="2"/>
            <a:endCxn id="118" idx="0"/>
          </p:cNvCxnSpPr>
          <p:nvPr/>
        </p:nvCxnSpPr>
        <p:spPr>
          <a:xfrm>
            <a:off x="10596866" y="3570792"/>
            <a:ext cx="0" cy="17943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8D6A0CCF-F216-3744-B5CC-F6D0C5653BC8}"/>
              </a:ext>
            </a:extLst>
          </p:cNvPr>
          <p:cNvSpPr/>
          <p:nvPr/>
        </p:nvSpPr>
        <p:spPr>
          <a:xfrm>
            <a:off x="10255787" y="4518569"/>
            <a:ext cx="682159" cy="41599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xent</a:t>
            </a:r>
            <a:endParaRPr lang="en-US" sz="1600" dirty="0"/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096C4A52-AA3A-7943-91C1-8D3DB4B4D940}"/>
              </a:ext>
            </a:extLst>
          </p:cNvPr>
          <p:cNvCxnSpPr>
            <a:cxnSpLocks/>
            <a:stCxn id="118" idx="2"/>
            <a:endCxn id="130" idx="0"/>
          </p:cNvCxnSpPr>
          <p:nvPr/>
        </p:nvCxnSpPr>
        <p:spPr>
          <a:xfrm>
            <a:off x="10596866" y="4128407"/>
            <a:ext cx="1" cy="39016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Rounded Rectangle 134">
            <a:extLst>
              <a:ext uri="{FF2B5EF4-FFF2-40B4-BE49-F238E27FC236}">
                <a16:creationId xmlns:a16="http://schemas.microsoft.com/office/drawing/2014/main" id="{4E439FEB-3B76-8A43-A706-1D600D62D8E5}"/>
              </a:ext>
            </a:extLst>
          </p:cNvPr>
          <p:cNvSpPr/>
          <p:nvPr/>
        </p:nvSpPr>
        <p:spPr>
          <a:xfrm>
            <a:off x="10196102" y="5219090"/>
            <a:ext cx="801528" cy="37817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Mean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B7F59EBC-3578-8D47-8CD7-9774B9E110E7}"/>
              </a:ext>
            </a:extLst>
          </p:cNvPr>
          <p:cNvCxnSpPr>
            <a:cxnSpLocks/>
            <a:stCxn id="130" idx="2"/>
          </p:cNvCxnSpPr>
          <p:nvPr/>
        </p:nvCxnSpPr>
        <p:spPr>
          <a:xfrm flipH="1">
            <a:off x="10596866" y="4934564"/>
            <a:ext cx="1" cy="32122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B6C87C63-5D01-6B4A-9A5F-C4CA81AA848E}"/>
              </a:ext>
            </a:extLst>
          </p:cNvPr>
          <p:cNvSpPr/>
          <p:nvPr/>
        </p:nvSpPr>
        <p:spPr>
          <a:xfrm>
            <a:off x="11276003" y="3716229"/>
            <a:ext cx="633774" cy="378177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**2</a:t>
            </a:r>
          </a:p>
        </p:txBody>
      </p:sp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15C3CBD7-E86B-634E-88B5-CABBA591E374}"/>
              </a:ext>
            </a:extLst>
          </p:cNvPr>
          <p:cNvSpPr/>
          <p:nvPr/>
        </p:nvSpPr>
        <p:spPr>
          <a:xfrm>
            <a:off x="11180536" y="4618059"/>
            <a:ext cx="824707" cy="378177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0.01*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F55220E1-797A-9C4E-8D74-5BECD8565E68}"/>
              </a:ext>
            </a:extLst>
          </p:cNvPr>
          <p:cNvCxnSpPr>
            <a:cxnSpLocks/>
            <a:stCxn id="142" idx="2"/>
            <a:endCxn id="153" idx="0"/>
          </p:cNvCxnSpPr>
          <p:nvPr/>
        </p:nvCxnSpPr>
        <p:spPr>
          <a:xfrm>
            <a:off x="11592890" y="4094406"/>
            <a:ext cx="0" cy="52365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8" name="Rounded Rectangle 157">
            <a:extLst>
              <a:ext uri="{FF2B5EF4-FFF2-40B4-BE49-F238E27FC236}">
                <a16:creationId xmlns:a16="http://schemas.microsoft.com/office/drawing/2014/main" id="{E169D9F6-FE14-BD48-AAD0-E439DDBE0828}"/>
              </a:ext>
            </a:extLst>
          </p:cNvPr>
          <p:cNvSpPr/>
          <p:nvPr/>
        </p:nvSpPr>
        <p:spPr>
          <a:xfrm>
            <a:off x="11203807" y="5279401"/>
            <a:ext cx="801528" cy="37817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Sum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A4E40346-88A8-CD44-891B-0DA86D0CEBFC}"/>
              </a:ext>
            </a:extLst>
          </p:cNvPr>
          <p:cNvCxnSpPr>
            <a:cxnSpLocks/>
            <a:stCxn id="153" idx="2"/>
            <a:endCxn id="158" idx="0"/>
          </p:cNvCxnSpPr>
          <p:nvPr/>
        </p:nvCxnSpPr>
        <p:spPr>
          <a:xfrm>
            <a:off x="11592890" y="4996236"/>
            <a:ext cx="11681" cy="28316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64">
            <a:extLst>
              <a:ext uri="{FF2B5EF4-FFF2-40B4-BE49-F238E27FC236}">
                <a16:creationId xmlns:a16="http://schemas.microsoft.com/office/drawing/2014/main" id="{C2C2D2BA-9D37-2D4E-B7D5-DEB7E45E6CE5}"/>
              </a:ext>
            </a:extLst>
          </p:cNvPr>
          <p:cNvCxnSpPr>
            <a:stCxn id="18" idx="2"/>
            <a:endCxn id="142" idx="0"/>
          </p:cNvCxnSpPr>
          <p:nvPr/>
        </p:nvCxnSpPr>
        <p:spPr>
          <a:xfrm rot="16200000" flipH="1">
            <a:off x="8384876" y="508214"/>
            <a:ext cx="2813123" cy="3602905"/>
          </a:xfrm>
          <a:prstGeom prst="bentConnector3">
            <a:avLst>
              <a:gd name="adj1" fmla="val 5055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5" name="Rounded Rectangle 174">
            <a:extLst>
              <a:ext uri="{FF2B5EF4-FFF2-40B4-BE49-F238E27FC236}">
                <a16:creationId xmlns:a16="http://schemas.microsoft.com/office/drawing/2014/main" id="{648D1A22-9F91-B248-BBB2-72577D006704}"/>
              </a:ext>
            </a:extLst>
          </p:cNvPr>
          <p:cNvSpPr/>
          <p:nvPr/>
        </p:nvSpPr>
        <p:spPr>
          <a:xfrm>
            <a:off x="10460810" y="5884310"/>
            <a:ext cx="633774" cy="378177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+</a:t>
            </a: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FA105EBE-D93F-864B-9083-20B3F583B123}"/>
              </a:ext>
            </a:extLst>
          </p:cNvPr>
          <p:cNvCxnSpPr>
            <a:cxnSpLocks/>
            <a:stCxn id="135" idx="2"/>
            <a:endCxn id="175" idx="0"/>
          </p:cNvCxnSpPr>
          <p:nvPr/>
        </p:nvCxnSpPr>
        <p:spPr>
          <a:xfrm>
            <a:off x="10596866" y="5597267"/>
            <a:ext cx="180831" cy="28704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C4048F4A-06EB-1843-AF51-B55F09271346}"/>
              </a:ext>
            </a:extLst>
          </p:cNvPr>
          <p:cNvCxnSpPr>
            <a:cxnSpLocks/>
            <a:stCxn id="158" idx="2"/>
            <a:endCxn id="175" idx="0"/>
          </p:cNvCxnSpPr>
          <p:nvPr/>
        </p:nvCxnSpPr>
        <p:spPr>
          <a:xfrm flipH="1">
            <a:off x="10777697" y="5657578"/>
            <a:ext cx="826874" cy="22673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5" name="Rounded Rectangle 184">
            <a:extLst>
              <a:ext uri="{FF2B5EF4-FFF2-40B4-BE49-F238E27FC236}">
                <a16:creationId xmlns:a16="http://schemas.microsoft.com/office/drawing/2014/main" id="{70F66775-715B-DB4A-BFED-2570750944B6}"/>
              </a:ext>
            </a:extLst>
          </p:cNvPr>
          <p:cNvSpPr/>
          <p:nvPr/>
        </p:nvSpPr>
        <p:spPr>
          <a:xfrm>
            <a:off x="9221831" y="6190504"/>
            <a:ext cx="682159" cy="41599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Cost</a:t>
            </a:r>
          </a:p>
        </p:txBody>
      </p:sp>
      <p:cxnSp>
        <p:nvCxnSpPr>
          <p:cNvPr id="187" name="Curved Connector 186">
            <a:extLst>
              <a:ext uri="{FF2B5EF4-FFF2-40B4-BE49-F238E27FC236}">
                <a16:creationId xmlns:a16="http://schemas.microsoft.com/office/drawing/2014/main" id="{D90F1C99-3DF8-C841-8525-F6DB27214B2D}"/>
              </a:ext>
            </a:extLst>
          </p:cNvPr>
          <p:cNvCxnSpPr>
            <a:cxnSpLocks/>
            <a:stCxn id="175" idx="2"/>
            <a:endCxn id="185" idx="0"/>
          </p:cNvCxnSpPr>
          <p:nvPr/>
        </p:nvCxnSpPr>
        <p:spPr>
          <a:xfrm rot="5400000" flipH="1">
            <a:off x="10134312" y="5619103"/>
            <a:ext cx="71983" cy="1214786"/>
          </a:xfrm>
          <a:prstGeom prst="curvedConnector5">
            <a:avLst>
              <a:gd name="adj1" fmla="val -317575"/>
              <a:gd name="adj2" fmla="val 49004"/>
              <a:gd name="adj3" fmla="val 417575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0" name="Rounded Rectangular Callout 189">
            <a:extLst>
              <a:ext uri="{FF2B5EF4-FFF2-40B4-BE49-F238E27FC236}">
                <a16:creationId xmlns:a16="http://schemas.microsoft.com/office/drawing/2014/main" id="{4FCFA843-B676-B341-92DB-7522335B8138}"/>
              </a:ext>
            </a:extLst>
          </p:cNvPr>
          <p:cNvSpPr/>
          <p:nvPr/>
        </p:nvSpPr>
        <p:spPr>
          <a:xfrm>
            <a:off x="6287372" y="5366235"/>
            <a:ext cx="2566546" cy="896252"/>
          </a:xfrm>
          <a:prstGeom prst="wedgeRoundRectCallout">
            <a:avLst>
              <a:gd name="adj1" fmla="val 57856"/>
              <a:gd name="adj2" fmla="val 67847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Gradient operation can traverse graph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191" name="Rounded Rectangular Callout 190">
            <a:extLst>
              <a:ext uri="{FF2B5EF4-FFF2-40B4-BE49-F238E27FC236}">
                <a16:creationId xmlns:a16="http://schemas.microsoft.com/office/drawing/2014/main" id="{C09B9AEF-98B1-5246-9145-47E2B3E01F58}"/>
              </a:ext>
            </a:extLst>
          </p:cNvPr>
          <p:cNvSpPr/>
          <p:nvPr/>
        </p:nvSpPr>
        <p:spPr>
          <a:xfrm>
            <a:off x="2357708" y="5835669"/>
            <a:ext cx="3366987" cy="894456"/>
          </a:xfrm>
          <a:prstGeom prst="wedgeRoundRectCallout">
            <a:avLst>
              <a:gd name="adj1" fmla="val -57263"/>
              <a:gd name="adj2" fmla="val -48619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is more difficult to debug and reason about.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669456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6" grpId="0" animBg="1"/>
      <p:bldP spid="36" grpId="0" animBg="1"/>
      <p:bldP spid="41" grpId="0" animBg="1"/>
      <p:bldP spid="46" grpId="0" animBg="1"/>
      <p:bldP spid="53" grpId="0" animBg="1"/>
      <p:bldP spid="58" grpId="0" animBg="1"/>
      <p:bldP spid="62" grpId="0" animBg="1"/>
      <p:bldP spid="63" grpId="0" animBg="1"/>
      <p:bldP spid="75" grpId="0" animBg="1"/>
      <p:bldP spid="88" grpId="0" animBg="1"/>
      <p:bldP spid="96" grpId="0" animBg="1"/>
      <p:bldP spid="97" grpId="0" animBg="1"/>
      <p:bldP spid="118" grpId="0" animBg="1"/>
      <p:bldP spid="130" grpId="0" animBg="1"/>
      <p:bldP spid="135" grpId="0" animBg="1"/>
      <p:bldP spid="142" grpId="0" animBg="1"/>
      <p:bldP spid="153" grpId="0" animBg="1"/>
      <p:bldP spid="158" grpId="0" animBg="1"/>
      <p:bldP spid="175" grpId="0" animBg="1"/>
      <p:bldP spid="185" grpId="0" animBg="1"/>
      <p:bldP spid="190" grpId="0" animBg="1"/>
      <p:bldP spid="19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9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3F84D9-6642-FE4C-9752-86E31DE6B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23" y="87675"/>
            <a:ext cx="5478843" cy="47861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98834F-BCC8-734F-AA7D-9095F1BF5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577" y="189276"/>
            <a:ext cx="5783223" cy="478611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787E4F-29A2-DF4A-A95F-CD90A5CD8547}"/>
              </a:ext>
            </a:extLst>
          </p:cNvPr>
          <p:cNvCxnSpPr>
            <a:cxnSpLocks/>
          </p:cNvCxnSpPr>
          <p:nvPr/>
        </p:nvCxnSpPr>
        <p:spPr>
          <a:xfrm>
            <a:off x="5926667" y="316089"/>
            <a:ext cx="0" cy="623146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7839D32C-FEE9-634B-82D2-D36FEA155360}"/>
              </a:ext>
            </a:extLst>
          </p:cNvPr>
          <p:cNvSpPr/>
          <p:nvPr/>
        </p:nvSpPr>
        <p:spPr>
          <a:xfrm>
            <a:off x="2302933" y="1083732"/>
            <a:ext cx="2818903" cy="417689"/>
          </a:xfrm>
          <a:prstGeom prst="wedgeRoundRectCallout">
            <a:avLst>
              <a:gd name="adj1" fmla="val -47264"/>
              <a:gd name="adj2" fmla="val 89527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Declaring Variables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CDA0A76B-8D0B-AE46-BCC1-741FE9F604A8}"/>
              </a:ext>
            </a:extLst>
          </p:cNvPr>
          <p:cNvSpPr/>
          <p:nvPr/>
        </p:nvSpPr>
        <p:spPr>
          <a:xfrm>
            <a:off x="2513451" y="4715746"/>
            <a:ext cx="3273761" cy="894456"/>
          </a:xfrm>
          <a:prstGeom prst="wedgeRoundRectCallout">
            <a:avLst>
              <a:gd name="adj1" fmla="val -6942"/>
              <a:gd name="adj2" fmla="val -92793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Building Expression Graph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Note that this looks like a NumPy expression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E16FAD7E-ABBA-C74F-967F-858991D6ED55}"/>
              </a:ext>
            </a:extLst>
          </p:cNvPr>
          <p:cNvSpPr/>
          <p:nvPr/>
        </p:nvSpPr>
        <p:spPr>
          <a:xfrm>
            <a:off x="8400606" y="1933035"/>
            <a:ext cx="3273761" cy="550521"/>
          </a:xfrm>
          <a:prstGeom prst="wedgeRoundRectCallout">
            <a:avLst>
              <a:gd name="adj1" fmla="val -13839"/>
              <a:gd name="adj2" fmla="val -68186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Updates shared variables after computation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D99A0017-B1E4-6244-B433-B546B352ACA2}"/>
              </a:ext>
            </a:extLst>
          </p:cNvPr>
          <p:cNvSpPr/>
          <p:nvPr/>
        </p:nvSpPr>
        <p:spPr>
          <a:xfrm>
            <a:off x="10448558" y="3063054"/>
            <a:ext cx="1743442" cy="550521"/>
          </a:xfrm>
          <a:prstGeom prst="wedgeRoundRectCallout">
            <a:avLst>
              <a:gd name="adj1" fmla="val -64781"/>
              <a:gd name="adj2" fmla="val 32294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Instantiating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Century Gothic" panose="020F0302020204030204"/>
              </a:rPr>
              <a:t>Values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A1CE61EE-A4F0-A241-A174-B1F8572B2F68}"/>
              </a:ext>
            </a:extLst>
          </p:cNvPr>
          <p:cNvSpPr/>
          <p:nvPr/>
        </p:nvSpPr>
        <p:spPr>
          <a:xfrm>
            <a:off x="256077" y="4929859"/>
            <a:ext cx="1936030" cy="1260645"/>
          </a:xfrm>
          <a:prstGeom prst="wedgeRoundRectCallout">
            <a:avLst>
              <a:gd name="adj1" fmla="val -8691"/>
              <a:gd name="adj2" fmla="val -75166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the value (type) of prediction?</a:t>
            </a:r>
            <a:endParaRPr lang="en-US" sz="1400" dirty="0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E1574089-930A-7240-92DB-04DCC3B147D7}"/>
              </a:ext>
            </a:extLst>
          </p:cNvPr>
          <p:cNvSpPr/>
          <p:nvPr/>
        </p:nvSpPr>
        <p:spPr>
          <a:xfrm>
            <a:off x="2357708" y="5835669"/>
            <a:ext cx="3366987" cy="894456"/>
          </a:xfrm>
          <a:prstGeom prst="wedgeRoundRectCallout">
            <a:avLst>
              <a:gd name="adj1" fmla="val -57263"/>
              <a:gd name="adj2" fmla="val -48619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is more difficult to debug and reason about.</a:t>
            </a:r>
            <a:endParaRPr lang="en-US" sz="1400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637E9AC-26B0-324E-ADE5-3DBD2B953870}"/>
              </a:ext>
            </a:extLst>
          </p:cNvPr>
          <p:cNvSpPr/>
          <p:nvPr/>
        </p:nvSpPr>
        <p:spPr>
          <a:xfrm>
            <a:off x="6722115" y="5189745"/>
            <a:ext cx="4750146" cy="111992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Function</a:t>
            </a:r>
            <a:r>
              <a:rPr lang="en-US" dirty="0"/>
              <a:t> call compiles graphs into optimized native execution.</a:t>
            </a:r>
          </a:p>
        </p:txBody>
      </p:sp>
    </p:spTree>
    <p:extLst>
      <p:ext uri="{BB962C8B-B14F-4D97-AF65-F5344CB8AC3E}">
        <p14:creationId xmlns:p14="http://schemas.microsoft.com/office/powerpoint/2010/main" val="243393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D8777-BAD8-E14A-9FEA-AAFA4C9C4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Theano Compilation of Functions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13D6F6-7B2A-CC48-8452-C5A5D357A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1"/>
            <a:ext cx="10515600" cy="2747964"/>
          </a:xfrm>
        </p:spPr>
        <p:txBody>
          <a:bodyPr/>
          <a:lstStyle/>
          <a:p>
            <a:r>
              <a:rPr lang="en-US" b="1" dirty="0"/>
              <a:t>Rewriting</a:t>
            </a:r>
            <a:r>
              <a:rPr lang="en-US" dirty="0"/>
              <a:t> (simplify) mathematical expression</a:t>
            </a:r>
          </a:p>
          <a:p>
            <a:pPr lvl="1"/>
            <a:r>
              <a:rPr lang="en-US" dirty="0"/>
              <a:t>Exp(log(x)) = x</a:t>
            </a:r>
          </a:p>
          <a:p>
            <a:r>
              <a:rPr lang="en-US" dirty="0"/>
              <a:t>Duplicate </a:t>
            </a:r>
            <a:r>
              <a:rPr lang="en-US" b="1" dirty="0"/>
              <a:t>code elimination</a:t>
            </a:r>
            <a:endParaRPr lang="en-US" dirty="0"/>
          </a:p>
          <a:p>
            <a:pPr lvl="1"/>
            <a:r>
              <a:rPr lang="en-US" dirty="0"/>
              <a:t>Important because gradient rewrites introduce redundancy</a:t>
            </a:r>
          </a:p>
          <a:p>
            <a:pPr lvl="2"/>
            <a:r>
              <a:rPr lang="en-US" dirty="0"/>
              <a:t>Recall gradient calculations extend graph via the chain rule</a:t>
            </a:r>
          </a:p>
          <a:p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67C07AA5-E013-A64F-ABC2-F1E5117933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6979640"/>
              </p:ext>
            </p:extLst>
          </p:nvPr>
        </p:nvGraphicFramePr>
        <p:xfrm>
          <a:off x="838200" y="1646238"/>
          <a:ext cx="10515600" cy="14594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3809125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D8777-BAD8-E14A-9FEA-AAFA4C9C4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Theano Compilation of Functions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13D6F6-7B2A-CC48-8452-C5A5D357A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08684"/>
            <a:ext cx="10515600" cy="3429000"/>
          </a:xfrm>
        </p:spPr>
        <p:txBody>
          <a:bodyPr>
            <a:normAutofit lnSpcReduction="10000"/>
          </a:bodyPr>
          <a:lstStyle/>
          <a:p>
            <a:pPr marL="14287" indent="0">
              <a:buNone/>
            </a:pPr>
            <a:r>
              <a:rPr lang="en-US" dirty="0"/>
              <a:t>Addresses </a:t>
            </a:r>
            <a:r>
              <a:rPr lang="en-US" b="1" dirty="0"/>
              <a:t>numerical stability</a:t>
            </a:r>
            <a:r>
              <a:rPr lang="en-US" dirty="0"/>
              <a:t> of operations</a:t>
            </a:r>
          </a:p>
          <a:p>
            <a:r>
              <a:rPr lang="en-US" dirty="0"/>
              <a:t>Example: for x = 709, x = 710 what is the value of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br>
              <a:rPr lang="en-US" dirty="0"/>
            </a:br>
            <a:r>
              <a:rPr lang="en-US" dirty="0"/>
              <a:t>			</a:t>
            </a:r>
            <a:r>
              <a:rPr lang="en-US" sz="3600" dirty="0"/>
              <a:t>log(1 + exp(x)) =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for x = 709  </a:t>
            </a:r>
            <a:r>
              <a:rPr lang="en-US" dirty="0">
                <a:sym typeface="Wingdings" pitchFamily="2" charset="2"/>
              </a:rPr>
              <a:t> 709</a:t>
            </a:r>
          </a:p>
          <a:p>
            <a:pPr lvl="1"/>
            <a:r>
              <a:rPr lang="en-US" dirty="0">
                <a:sym typeface="Wingdings" pitchFamily="2" charset="2"/>
              </a:rPr>
              <a:t>for x = 710  inf</a:t>
            </a:r>
          </a:p>
          <a:p>
            <a:pPr lvl="1"/>
            <a:r>
              <a:rPr lang="en-US" dirty="0">
                <a:sym typeface="Wingdings" pitchFamily="2" charset="2"/>
              </a:rPr>
              <a:t>Rewritten as x for x &gt; 709</a:t>
            </a:r>
            <a:endParaRPr lang="en-US" dirty="0"/>
          </a:p>
          <a:p>
            <a:pPr marL="14287" indent="0">
              <a:buNone/>
            </a:pPr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67C07AA5-E013-A64F-ABC2-F1E5117933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0383077"/>
              </p:ext>
            </p:extLst>
          </p:nvPr>
        </p:nvGraphicFramePr>
        <p:xfrm>
          <a:off x="838200" y="1646238"/>
          <a:ext cx="10515600" cy="14594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4813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3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D8777-BAD8-E14A-9FEA-AAFA4C9C4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Theano Compilation of Functions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13D6F6-7B2A-CC48-8452-C5A5D357A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1"/>
            <a:ext cx="10515600" cy="2747964"/>
          </a:xfrm>
        </p:spPr>
        <p:txBody>
          <a:bodyPr/>
          <a:lstStyle/>
          <a:p>
            <a:r>
              <a:rPr lang="en-US" dirty="0"/>
              <a:t>Rewrite subgraphs to more efficient forms</a:t>
            </a:r>
          </a:p>
          <a:p>
            <a:pPr lvl="1"/>
            <a:r>
              <a:rPr lang="en-US" dirty="0"/>
              <a:t>pow(x,2) </a:t>
            </a:r>
            <a:r>
              <a:rPr lang="en-US" dirty="0">
                <a:sym typeface="Wingdings" pitchFamily="2" charset="2"/>
              </a:rPr>
              <a:t> square(x)</a:t>
            </a:r>
          </a:p>
          <a:p>
            <a:pPr lvl="1"/>
            <a:r>
              <a:rPr lang="en-US" dirty="0">
                <a:sym typeface="Wingdings" pitchFamily="2" charset="2"/>
              </a:rPr>
              <a:t>Tensor slicing  memory aliasing </a:t>
            </a:r>
          </a:p>
          <a:p>
            <a:pPr lvl="1"/>
            <a:r>
              <a:rPr lang="en-US" dirty="0">
                <a:sym typeface="Wingdings" pitchFamily="2" charset="2"/>
              </a:rPr>
              <a:t>Mapping to best version of GEMM routines</a:t>
            </a:r>
          </a:p>
          <a:p>
            <a:pPr marL="14287" indent="0">
              <a:buNone/>
            </a:pPr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67C07AA5-E013-A64F-ABC2-F1E5117933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7151294"/>
              </p:ext>
            </p:extLst>
          </p:nvPr>
        </p:nvGraphicFramePr>
        <p:xfrm>
          <a:off x="838200" y="1646238"/>
          <a:ext cx="10515600" cy="14594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31454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D8777-BAD8-E14A-9FEA-AAFA4C9C4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Theano Compilation of Functions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13D6F6-7B2A-CC48-8452-C5A5D357A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1"/>
            <a:ext cx="10515600" cy="2747964"/>
          </a:xfrm>
        </p:spPr>
        <p:txBody>
          <a:bodyPr/>
          <a:lstStyle/>
          <a:p>
            <a:r>
              <a:rPr lang="en-US" dirty="0"/>
              <a:t>GPU versions of ops are introduced (where possible)</a:t>
            </a:r>
          </a:p>
          <a:p>
            <a:r>
              <a:rPr lang="en-US" dirty="0">
                <a:sym typeface="Wingdings" pitchFamily="2" charset="2"/>
              </a:rPr>
              <a:t>Copy routines are added to move data</a:t>
            </a:r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67C07AA5-E013-A64F-ABC2-F1E5117933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3971481"/>
              </p:ext>
            </p:extLst>
          </p:nvPr>
        </p:nvGraphicFramePr>
        <p:xfrm>
          <a:off x="838200" y="1646238"/>
          <a:ext cx="10515600" cy="14594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78303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D8777-BAD8-E14A-9FEA-AAFA4C9C4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Theano Compilation of Functions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13D6F6-7B2A-CC48-8452-C5A5D357A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1"/>
            <a:ext cx="10515600" cy="2747964"/>
          </a:xfrm>
        </p:spPr>
        <p:txBody>
          <a:bodyPr/>
          <a:lstStyle/>
          <a:p>
            <a:r>
              <a:rPr lang="en-US" dirty="0"/>
              <a:t>Generate and link C++ and CUDA implementations of operators</a:t>
            </a:r>
          </a:p>
          <a:p>
            <a:pPr lvl="1"/>
            <a:r>
              <a:rPr lang="en-US" dirty="0"/>
              <a:t>Picking from existing implementations</a:t>
            </a:r>
          </a:p>
          <a:p>
            <a:pPr lvl="1"/>
            <a:r>
              <a:rPr lang="en-US" dirty="0"/>
              <a:t>Specialization for different </a:t>
            </a:r>
            <a:r>
              <a:rPr lang="en-US" dirty="0" err="1"/>
              <a:t>dtypes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67C07AA5-E013-A64F-ABC2-F1E5117933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7858570"/>
              </p:ext>
            </p:extLst>
          </p:nvPr>
        </p:nvGraphicFramePr>
        <p:xfrm>
          <a:off x="838200" y="1646238"/>
          <a:ext cx="10515600" cy="14594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249943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91F4E-15E3-C148-9716-E594A9A44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 to Theano?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B4941-42BA-6944-AC9A-6C842AF65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7797"/>
            <a:ext cx="10515600" cy="5808374"/>
          </a:xfrm>
        </p:spPr>
        <p:txBody>
          <a:bodyPr>
            <a:normAutofit/>
          </a:bodyPr>
          <a:lstStyle/>
          <a:p>
            <a:r>
              <a:rPr lang="en-US" dirty="0"/>
              <a:t>Fairly advanced compared to TensorFlow (TF) in 2016</a:t>
            </a:r>
          </a:p>
          <a:p>
            <a:pPr lvl="1"/>
            <a:r>
              <a:rPr lang="en-US" dirty="0"/>
              <a:t>Symbolic gradient optimization and wide range of operators</a:t>
            </a:r>
          </a:p>
          <a:p>
            <a:pPr lvl="1"/>
            <a:r>
              <a:rPr lang="en-US" dirty="0"/>
              <a:t>Initially </a:t>
            </a:r>
            <a:r>
              <a:rPr lang="en-US" b="1" dirty="0"/>
              <a:t>faster than TensorFlow </a:t>
            </a:r>
          </a:p>
          <a:p>
            <a:r>
              <a:rPr lang="en-US" dirty="0"/>
              <a:t>What happened?</a:t>
            </a:r>
          </a:p>
          <a:p>
            <a:pPr lvl="1"/>
            <a:r>
              <a:rPr lang="en-US" dirty="0"/>
              <a:t>Didn’t have the backing of a large industrial group</a:t>
            </a:r>
          </a:p>
          <a:p>
            <a:pPr lvl="2"/>
            <a:r>
              <a:rPr lang="en-US" dirty="0"/>
              <a:t>TensorFlow was being pushed heavily by Google</a:t>
            </a:r>
          </a:p>
          <a:p>
            <a:pPr lvl="1"/>
            <a:r>
              <a:rPr lang="en-US" dirty="0"/>
              <a:t>Did not support multi-GPU/distributed computation and limited support for user defined parallelization</a:t>
            </a:r>
          </a:p>
          <a:p>
            <a:pPr lvl="1"/>
            <a:r>
              <a:rPr lang="en-US" dirty="0"/>
              <a:t>TensorFlow had more built-in deep learning operators</a:t>
            </a:r>
          </a:p>
          <a:p>
            <a:pPr lvl="1"/>
            <a:r>
              <a:rPr lang="en-US" dirty="0"/>
              <a:t>Theano lacked visualization tools (e.g., </a:t>
            </a:r>
            <a:r>
              <a:rPr lang="en-US" dirty="0" err="1"/>
              <a:t>TensorBoard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Complaints about error messages…?</a:t>
            </a:r>
          </a:p>
        </p:txBody>
      </p:sp>
    </p:spTree>
    <p:extLst>
      <p:ext uri="{BB962C8B-B14F-4D97-AF65-F5344CB8AC3E}">
        <p14:creationId xmlns:p14="http://schemas.microsoft.com/office/powerpoint/2010/main" val="230304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502C4-1E25-EA42-BFD6-425E8E1BB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66" y="0"/>
            <a:ext cx="10801350" cy="1325563"/>
          </a:xfrm>
        </p:spPr>
        <p:txBody>
          <a:bodyPr/>
          <a:lstStyle/>
          <a:p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E6979-9096-7847-B4D0-B99FD65B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916" y="1144002"/>
            <a:ext cx="10515600" cy="4351339"/>
          </a:xfrm>
        </p:spPr>
        <p:txBody>
          <a:bodyPr/>
          <a:lstStyle/>
          <a:p>
            <a:r>
              <a:rPr lang="en-US" b="1" dirty="0"/>
              <a:t>Imperative DL library</a:t>
            </a:r>
            <a:r>
              <a:rPr lang="en-US" dirty="0"/>
              <a:t> which works like NumPy (on GPUs)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and supports automatic differentiation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E52FEA-C44C-6644-8B86-85F56F1C6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484" y="1657472"/>
            <a:ext cx="11610473" cy="19154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4C1276-FA6E-1A42-A462-4CA3A13E2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484" y="4187319"/>
            <a:ext cx="12192000" cy="2269239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B466CB29-3E76-574D-9275-38F3FE618366}"/>
              </a:ext>
            </a:extLst>
          </p:cNvPr>
          <p:cNvSpPr/>
          <p:nvPr/>
        </p:nvSpPr>
        <p:spPr>
          <a:xfrm>
            <a:off x="3462588" y="2767250"/>
            <a:ext cx="4355432" cy="360960"/>
          </a:xfrm>
          <a:prstGeom prst="wedgeRoundRectCallout">
            <a:avLst>
              <a:gd name="adj1" fmla="val -72490"/>
              <a:gd name="adj2" fmla="val 25835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tensor([2.0814], device='cuda:0')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0C35A7C5-2542-0F41-8559-4C7A68118C18}"/>
              </a:ext>
            </a:extLst>
          </p:cNvPr>
          <p:cNvSpPr/>
          <p:nvPr/>
        </p:nvSpPr>
        <p:spPr>
          <a:xfrm>
            <a:off x="6096000" y="3176094"/>
            <a:ext cx="4355432" cy="360960"/>
          </a:xfrm>
          <a:prstGeom prst="wedgeRoundRectCallout">
            <a:avLst>
              <a:gd name="adj1" fmla="val -72214"/>
              <a:gd name="adj2" fmla="val 5836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tensor([2.0814], </a:t>
            </a:r>
            <a:r>
              <a:rPr lang="en-US" dirty="0" err="1"/>
              <a:t>dtype</a:t>
            </a:r>
            <a:r>
              <a:rPr lang="en-US" dirty="0"/>
              <a:t>=torch.float64)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6ADD5FCD-81FB-7844-945E-660917CFCFFD}"/>
              </a:ext>
            </a:extLst>
          </p:cNvPr>
          <p:cNvSpPr/>
          <p:nvPr/>
        </p:nvSpPr>
        <p:spPr>
          <a:xfrm>
            <a:off x="6285246" y="4086376"/>
            <a:ext cx="5385385" cy="784939"/>
          </a:xfrm>
          <a:prstGeom prst="wedgeRoundRectCallout">
            <a:avLst>
              <a:gd name="adj1" fmla="val -122981"/>
              <a:gd name="adj2" fmla="val 51893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# tensor([[3., 3.],</a:t>
            </a:r>
          </a:p>
          <a:p>
            <a:r>
              <a:rPr lang="en-US" dirty="0"/>
              <a:t>#              [3., 3.]], </a:t>
            </a:r>
            <a:r>
              <a:rPr lang="en-US" dirty="0" err="1"/>
              <a:t>grad_fn</a:t>
            </a:r>
            <a:r>
              <a:rPr lang="en-US" dirty="0"/>
              <a:t>=&lt;AddBackward0&gt;)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F4B43BE8-2EB2-D343-B9E3-1439B128304B}"/>
              </a:ext>
            </a:extLst>
          </p:cNvPr>
          <p:cNvSpPr/>
          <p:nvPr/>
        </p:nvSpPr>
        <p:spPr>
          <a:xfrm>
            <a:off x="6285246" y="5030002"/>
            <a:ext cx="5048501" cy="455726"/>
          </a:xfrm>
          <a:prstGeom prst="wedgeRoundRectCallout">
            <a:avLst>
              <a:gd name="adj1" fmla="val -125841"/>
              <a:gd name="adj2" fmla="val 94134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# tensor(27., </a:t>
            </a:r>
            <a:r>
              <a:rPr lang="en-US" dirty="0" err="1"/>
              <a:t>grad_fn</a:t>
            </a:r>
            <a:r>
              <a:rPr lang="en-US" dirty="0"/>
              <a:t>=&lt;MeanBackward0&gt;)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93BE6FE9-73AF-334E-89C3-5E034FA12DC2}"/>
              </a:ext>
            </a:extLst>
          </p:cNvPr>
          <p:cNvSpPr/>
          <p:nvPr/>
        </p:nvSpPr>
        <p:spPr>
          <a:xfrm>
            <a:off x="6751720" y="5543225"/>
            <a:ext cx="5385385" cy="784939"/>
          </a:xfrm>
          <a:prstGeom prst="wedgeRoundRectCallout">
            <a:avLst>
              <a:gd name="adj1" fmla="val -120747"/>
              <a:gd name="adj2" fmla="val 2843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# tensor([[4.5000, 4.5000],</a:t>
            </a:r>
          </a:p>
          <a:p>
            <a:r>
              <a:rPr lang="en-US" dirty="0"/>
              <a:t>#              [4.5000, 4.5000]])</a:t>
            </a:r>
          </a:p>
        </p:txBody>
      </p:sp>
    </p:spTree>
    <p:extLst>
      <p:ext uri="{BB962C8B-B14F-4D97-AF65-F5344CB8AC3E}">
        <p14:creationId xmlns:p14="http://schemas.microsoft.com/office/powerpoint/2010/main" val="26926112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DA2723-A370-7A43-ADBF-71788F88D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Context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F78607-2FE8-2E45-8F52-FC8141D9C4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407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3E9108-99E4-324B-919F-CE417FBE5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weeks readings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AD8EB-DA8F-D842-A61D-59538BA57D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359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C9823-97A9-F445-9E94-7064E9C55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for the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4CBDF-2B95-B24A-9F25-26A522F84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89677" cy="4808440"/>
          </a:xfrm>
        </p:spPr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Automatic differentiation in ML: Where we are and where we should be going</a:t>
            </a:r>
            <a:endParaRPr lang="en-US" sz="2400" dirty="0"/>
          </a:p>
          <a:p>
            <a:pPr lvl="1"/>
            <a:r>
              <a:rPr lang="en-US" sz="2000" dirty="0"/>
              <a:t>NeurIPS’18</a:t>
            </a:r>
          </a:p>
          <a:p>
            <a:pPr lvl="1"/>
            <a:r>
              <a:rPr lang="en-US" sz="2000" dirty="0"/>
              <a:t>Provides an overview of the state of automatic differentiation</a:t>
            </a:r>
          </a:p>
          <a:p>
            <a:r>
              <a:rPr lang="en-US" sz="2400" dirty="0">
                <a:hlinkClick r:id="rId3"/>
              </a:rPr>
              <a:t>TensorFlow: A System for Large-Scale Machine Learning</a:t>
            </a:r>
            <a:endParaRPr lang="en-US" sz="2400" dirty="0"/>
          </a:p>
          <a:p>
            <a:pPr lvl="1"/>
            <a:r>
              <a:rPr lang="en-US" sz="2000" dirty="0"/>
              <a:t>OSDI’16</a:t>
            </a:r>
          </a:p>
          <a:p>
            <a:pPr lvl="1"/>
            <a:r>
              <a:rPr lang="en-US" sz="2000" dirty="0"/>
              <a:t>The primary TensorFlow paper discusses system and design goals</a:t>
            </a:r>
          </a:p>
          <a:p>
            <a:r>
              <a:rPr lang="en-US" sz="2400" dirty="0">
                <a:hlinkClick r:id="rId4"/>
              </a:rPr>
              <a:t>JANUS: Fast and Flexible Deep Learning via Symbolic Graph Execution of Imperative Programs</a:t>
            </a:r>
            <a:endParaRPr lang="en-US" sz="2400" dirty="0"/>
          </a:p>
          <a:p>
            <a:pPr lvl="1"/>
            <a:r>
              <a:rPr lang="en-US" sz="2000" dirty="0"/>
              <a:t>NSDI’19 </a:t>
            </a:r>
          </a:p>
          <a:p>
            <a:pPr lvl="1"/>
            <a:r>
              <a:rPr lang="en-US" sz="2000" dirty="0"/>
              <a:t>Recent work exploring a method to bridge Declarative and Imperative approaches in TensorFlow</a:t>
            </a:r>
          </a:p>
        </p:txBody>
      </p:sp>
    </p:spTree>
    <p:extLst>
      <p:ext uri="{BB962C8B-B14F-4D97-AF65-F5344CB8AC3E}">
        <p14:creationId xmlns:p14="http://schemas.microsoft.com/office/powerpoint/2010/main" val="363922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AD2E6-8D26-5C4F-B347-361EBD700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Suggested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B9B9D-E45A-1C4F-8B74-319170363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Automatic Differentiation in Machine Learning: a Survey</a:t>
            </a:r>
            <a:r>
              <a:rPr lang="en-US" dirty="0"/>
              <a:t>(JMLR’18)</a:t>
            </a:r>
          </a:p>
          <a:p>
            <a:pPr lvl="1"/>
            <a:r>
              <a:rPr lang="en-US" dirty="0"/>
              <a:t>Longer discussion on automatic differentiation in ML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Theano: A CPU and GPU Math Compiler in Python</a:t>
            </a:r>
            <a:r>
              <a:rPr lang="en-US" dirty="0"/>
              <a:t> (SciPy’10)</a:t>
            </a:r>
          </a:p>
          <a:p>
            <a:pPr lvl="1"/>
            <a:r>
              <a:rPr lang="en-US" dirty="0"/>
              <a:t>Great overview of AD and Theano system</a:t>
            </a:r>
          </a:p>
          <a:p>
            <a:r>
              <a:rPr lang="en-US" dirty="0">
                <a:hlinkClick r:id="rId4"/>
              </a:rPr>
              <a:t>TensorFlow Eager: A Multi-Stage, Python-Embedded DSL for Machine Learning</a:t>
            </a:r>
            <a:r>
              <a:rPr lang="en-US" dirty="0"/>
              <a:t> (arXiv’19)</a:t>
            </a:r>
          </a:p>
          <a:p>
            <a:pPr lvl="1"/>
            <a:r>
              <a:rPr lang="en-US" dirty="0"/>
              <a:t>Good follow-up to TF paper addressing limitations</a:t>
            </a:r>
          </a:p>
        </p:txBody>
      </p:sp>
    </p:spTree>
    <p:extLst>
      <p:ext uri="{BB962C8B-B14F-4D97-AF65-F5344CB8AC3E}">
        <p14:creationId xmlns:p14="http://schemas.microsoft.com/office/powerpoint/2010/main" val="2145388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C3041F-97AC-8A44-AD04-8FE71F19F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Automatic differentiation in ML: Where we are and where we should be going?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9CEF0E-C17E-424E-B147-4610478BDB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Bart van </a:t>
            </a:r>
            <a:r>
              <a:rPr lang="en-US" dirty="0" err="1"/>
              <a:t>Merriënboer</a:t>
            </a:r>
            <a:r>
              <a:rPr lang="en-US" dirty="0"/>
              <a:t>, Olivier </a:t>
            </a:r>
            <a:r>
              <a:rPr lang="en-US" dirty="0" err="1"/>
              <a:t>Breuleux</a:t>
            </a:r>
            <a:r>
              <a:rPr lang="en-US" dirty="0"/>
              <a:t>, Arnaud Bergeron, </a:t>
            </a:r>
            <a:br>
              <a:rPr lang="en-US" dirty="0"/>
            </a:br>
            <a:r>
              <a:rPr lang="en-US" dirty="0"/>
              <a:t>Pascal </a:t>
            </a:r>
            <a:r>
              <a:rPr lang="en-US" dirty="0" err="1"/>
              <a:t>Lamblin</a:t>
            </a:r>
            <a:endParaRPr lang="en-US" dirty="0"/>
          </a:p>
          <a:p>
            <a:r>
              <a:rPr lang="en-US" dirty="0"/>
              <a:t>From Mila (home of Theano) and Google Brain (home of TF)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78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6918B9-71D7-7248-9A67-5656F79D4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Automatic differentiation in ML: Where we are and where we should be going?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ED9584-BE91-8A44-8D1D-03C181DF0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" y="1813593"/>
            <a:ext cx="11353800" cy="4351339"/>
          </a:xfrm>
        </p:spPr>
        <p:txBody>
          <a:bodyPr>
            <a:normAutofit/>
          </a:bodyPr>
          <a:lstStyle/>
          <a:p>
            <a:r>
              <a:rPr lang="en-US" sz="2400" b="1" dirty="0"/>
              <a:t>Context:</a:t>
            </a:r>
            <a:r>
              <a:rPr lang="en-US" sz="2400" dirty="0"/>
              <a:t> A </a:t>
            </a:r>
            <a:r>
              <a:rPr lang="en-US" sz="2400" b="1" dirty="0"/>
              <a:t>vision paper </a:t>
            </a:r>
            <a:r>
              <a:rPr lang="en-US" sz="2400" dirty="0"/>
              <a:t>that outlines the </a:t>
            </a:r>
            <a:r>
              <a:rPr lang="en-US" sz="2400" b="1" dirty="0"/>
              <a:t>current state of automatic differentiation</a:t>
            </a:r>
            <a:r>
              <a:rPr lang="en-US" sz="2400" dirty="0"/>
              <a:t> techniques and proposes a new functional, typed </a:t>
            </a:r>
            <a:r>
              <a:rPr lang="en-US" sz="2400" b="1" dirty="0"/>
              <a:t>intermediate representation </a:t>
            </a:r>
            <a:r>
              <a:rPr lang="en-US" sz="2400" dirty="0"/>
              <a:t>(IR) </a:t>
            </a:r>
            <a:endParaRPr lang="en-US" sz="2000" dirty="0"/>
          </a:p>
          <a:p>
            <a:r>
              <a:rPr lang="en-US" sz="2400" b="1" dirty="0"/>
              <a:t>Key Idea: </a:t>
            </a:r>
            <a:r>
              <a:rPr lang="en-US" sz="2400" dirty="0"/>
              <a:t>Observe convergence of imperative and declarative approaches and draws connections to compilers </a:t>
            </a:r>
            <a:r>
              <a:rPr lang="en-US" sz="2400" dirty="0">
                <a:sym typeface="Wingdings" pitchFamily="2" charset="2"/>
              </a:rPr>
              <a:t> argues for the need for a common IR like those found in modern compilers.</a:t>
            </a:r>
            <a:endParaRPr lang="en-US" sz="2400" dirty="0"/>
          </a:p>
          <a:p>
            <a:r>
              <a:rPr lang="en-US" sz="2400" b="1" dirty="0"/>
              <a:t>Contribution:</a:t>
            </a:r>
            <a:r>
              <a:rPr lang="en-US" sz="2400" dirty="0"/>
              <a:t> Frames problem space and range of techniques.</a:t>
            </a:r>
          </a:p>
          <a:p>
            <a:r>
              <a:rPr lang="en-US" sz="2400" b="1" dirty="0"/>
              <a:t>Rational for Reading:</a:t>
            </a:r>
            <a:r>
              <a:rPr lang="en-US" sz="2400" dirty="0"/>
              <a:t> condensed context and some insights for future research directions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3691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C3041F-97AC-8A44-AD04-8FE71F19F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TensorFlow: A System for Large-Scale Machine Learning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9CEF0E-C17E-424E-B147-4610478BDB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 fraction of Google Brain team under Jeff Dean</a:t>
            </a:r>
          </a:p>
        </p:txBody>
      </p:sp>
    </p:spTree>
    <p:extLst>
      <p:ext uri="{BB962C8B-B14F-4D97-AF65-F5344CB8AC3E}">
        <p14:creationId xmlns:p14="http://schemas.microsoft.com/office/powerpoint/2010/main" val="284557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6918B9-71D7-7248-9A67-5656F79D4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ED9584-BE91-8A44-8D1D-03C181DF0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" y="1621091"/>
            <a:ext cx="11353800" cy="4988426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Need for distributed training for Deep Learning</a:t>
            </a:r>
          </a:p>
          <a:p>
            <a:r>
              <a:rPr lang="en-US" sz="3200" dirty="0"/>
              <a:t>Parameter server abstractions were too general</a:t>
            </a:r>
          </a:p>
          <a:p>
            <a:pPr lvl="1"/>
            <a:r>
              <a:rPr lang="en-US" sz="2800" dirty="0"/>
              <a:t>Difficult to use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endParaRPr lang="en-US" sz="3200" dirty="0"/>
          </a:p>
          <a:p>
            <a:r>
              <a:rPr lang="en-US" sz="3200" dirty="0"/>
              <a:t>Theano not designed for distributed setting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070BD2F-77D2-2B4D-A0A6-C01F8420005C}"/>
              </a:ext>
            </a:extLst>
          </p:cNvPr>
          <p:cNvGrpSpPr/>
          <p:nvPr/>
        </p:nvGrpSpPr>
        <p:grpSpPr>
          <a:xfrm>
            <a:off x="1179095" y="2874462"/>
            <a:ext cx="10174705" cy="2819177"/>
            <a:chOff x="1179095" y="2874462"/>
            <a:chExt cx="10174705" cy="281917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27893ED-6301-4844-AF67-D7E698A12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9095" y="3112400"/>
              <a:ext cx="6031698" cy="2290257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CF78B88-BF3B-C84E-891A-FF58EEB75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7348" y="2874462"/>
              <a:ext cx="3946452" cy="252819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60620A-E39D-6A43-AE94-BF634173190D}"/>
                </a:ext>
              </a:extLst>
            </p:cNvPr>
            <p:cNvSpPr txBox="1"/>
            <p:nvPr/>
          </p:nvSpPr>
          <p:spPr>
            <a:xfrm>
              <a:off x="2923673" y="5324307"/>
              <a:ext cx="2467342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DistBelief</a:t>
              </a:r>
              <a:r>
                <a:rPr lang="en-US" dirty="0"/>
                <a:t> Framework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510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DA158-9A9A-BE49-8882-9B71B6C89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49575"/>
            <a:ext cx="10801350" cy="1325563"/>
          </a:xfrm>
        </p:spPr>
        <p:txBody>
          <a:bodyPr/>
          <a:lstStyle/>
          <a:p>
            <a:r>
              <a:rPr lang="en-US" dirty="0"/>
              <a:t>Big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3237A-0FEB-084F-89DC-427E486FD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7221"/>
            <a:ext cx="10515600" cy="4949743"/>
          </a:xfrm>
        </p:spPr>
        <p:txBody>
          <a:bodyPr/>
          <a:lstStyle/>
          <a:p>
            <a:r>
              <a:rPr lang="en-US" dirty="0"/>
              <a:t>Adopts a </a:t>
            </a:r>
            <a:r>
              <a:rPr lang="en-US" b="1" dirty="0"/>
              <a:t>dataflow programming</a:t>
            </a:r>
            <a:r>
              <a:rPr lang="en-US" dirty="0"/>
              <a:t> abstraction</a:t>
            </a:r>
          </a:p>
          <a:p>
            <a:pPr lvl="1"/>
            <a:r>
              <a:rPr lang="en-US" dirty="0"/>
              <a:t>Inspired by distributed </a:t>
            </a:r>
            <a:r>
              <a:rPr lang="en-US" b="1" dirty="0"/>
              <a:t>data processing systems</a:t>
            </a:r>
            <a:r>
              <a:rPr lang="en-US" dirty="0"/>
              <a:t> (@ google)</a:t>
            </a:r>
          </a:p>
          <a:p>
            <a:pPr lvl="1"/>
            <a:r>
              <a:rPr lang="en-US" dirty="0"/>
              <a:t>Resulting abstraction is very </a:t>
            </a:r>
            <a:r>
              <a:rPr lang="en-US" b="1" dirty="0"/>
              <a:t>similar to Theano</a:t>
            </a:r>
          </a:p>
          <a:p>
            <a:r>
              <a:rPr lang="en-US" dirty="0"/>
              <a:t>Fine grained placement of operations on devices</a:t>
            </a:r>
          </a:p>
          <a:p>
            <a:pPr marL="14287" indent="0">
              <a:buNone/>
            </a:pPr>
            <a:endParaRPr lang="en-US" dirty="0"/>
          </a:p>
          <a:p>
            <a:pPr marL="14287" indent="0">
              <a:buNone/>
            </a:pPr>
            <a:endParaRPr lang="en-US" dirty="0"/>
          </a:p>
          <a:p>
            <a:r>
              <a:rPr lang="en-US" dirty="0"/>
              <a:t>Support multiple distributed concurrency protocols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7C7D20-A23D-A840-94C2-0E8900894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958" y="5135146"/>
            <a:ext cx="7018421" cy="172285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46D91B7-F37C-6C48-9A10-F9FAEA6700F5}"/>
              </a:ext>
            </a:extLst>
          </p:cNvPr>
          <p:cNvGrpSpPr/>
          <p:nvPr/>
        </p:nvGrpSpPr>
        <p:grpSpPr>
          <a:xfrm>
            <a:off x="965200" y="3184651"/>
            <a:ext cx="9117446" cy="1441674"/>
            <a:chOff x="965200" y="3184651"/>
            <a:chExt cx="9117446" cy="14416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7595370-5BA9-7841-88BB-DEF6DE764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58072" y="3184651"/>
              <a:ext cx="3024574" cy="144167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7A777FE-845B-7446-9CA7-BFCA78433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5200" y="3265034"/>
              <a:ext cx="5928895" cy="12180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751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55D3B-DE95-2B40-AB67-CE3968D87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0"/>
            <a:ext cx="10801350" cy="1325563"/>
          </a:xfrm>
        </p:spPr>
        <p:txBody>
          <a:bodyPr/>
          <a:lstStyle/>
          <a:p>
            <a:r>
              <a:rPr lang="en-US" dirty="0"/>
              <a:t>Recent advances in TensorFlow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3345E-0A1C-504C-8E42-CE0785493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9668"/>
            <a:ext cx="10515600" cy="4351339"/>
          </a:xfrm>
        </p:spPr>
        <p:txBody>
          <a:bodyPr/>
          <a:lstStyle/>
          <a:p>
            <a:r>
              <a:rPr lang="en-US" b="1" dirty="0" err="1"/>
              <a:t>Keras</a:t>
            </a:r>
            <a:r>
              <a:rPr lang="en-US" dirty="0"/>
              <a:t> : high-level layer composition API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096BF3-5FA8-1E42-94A2-3235CCEE5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615230"/>
            <a:ext cx="12092475" cy="50863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EE63B6-6261-024D-BF0F-C918F88E9BEA}"/>
              </a:ext>
            </a:extLst>
          </p:cNvPr>
          <p:cNvSpPr txBox="1"/>
          <p:nvPr/>
        </p:nvSpPr>
        <p:spPr>
          <a:xfrm>
            <a:off x="8125429" y="3429000"/>
            <a:ext cx="3653742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Discussion on TensorFlow Eager in next section.</a:t>
            </a:r>
          </a:p>
        </p:txBody>
      </p:sp>
    </p:spTree>
    <p:extLst>
      <p:ext uri="{BB962C8B-B14F-4D97-AF65-F5344CB8AC3E}">
        <p14:creationId xmlns:p14="http://schemas.microsoft.com/office/powerpoint/2010/main" val="25413905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C3459-9DE2-AC40-8C9C-BF66B68E8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think about when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1851A-CD5E-574D-826C-9AAD6B30D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Relationship and comparisons to Theano?</a:t>
            </a:r>
          </a:p>
          <a:p>
            <a:r>
              <a:rPr lang="en-US" dirty="0"/>
              <a:t>Support for distributed computing and exposed abstraction?</a:t>
            </a:r>
          </a:p>
          <a:p>
            <a:r>
              <a:rPr lang="en-US" dirty="0"/>
              <a:t>What are the implications of design decisions on an Eager Execution</a:t>
            </a:r>
          </a:p>
          <a:p>
            <a:pPr marL="14287" indent="0">
              <a:buNone/>
            </a:pPr>
            <a:r>
              <a:rPr lang="en-US" dirty="0"/>
              <a:t>Additional Reading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hlinkClick r:id="rId2"/>
              </a:rPr>
              <a:t>TensorFlow: Large-Scale Machine Learning on Heterogeneous Distributed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99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9D2760-D615-3C48-BFCC-852589797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028" y="117475"/>
            <a:ext cx="11515372" cy="1325563"/>
          </a:xfrm>
        </p:spPr>
        <p:txBody>
          <a:bodyPr/>
          <a:lstStyle/>
          <a:p>
            <a:r>
              <a:rPr lang="en-US" dirty="0"/>
              <a:t>Early ML / Stats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5C4398-9404-9640-9B0E-F9BDB67BF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778" y="1332088"/>
            <a:ext cx="10515600" cy="4883361"/>
          </a:xfrm>
        </p:spPr>
        <p:txBody>
          <a:bodyPr>
            <a:normAutofit/>
          </a:bodyPr>
          <a:lstStyle/>
          <a:p>
            <a:r>
              <a:rPr lang="en-US" dirty="0"/>
              <a:t>S </a:t>
            </a:r>
            <a:r>
              <a:rPr lang="en-US" b="1" dirty="0"/>
              <a:t>Data Programming</a:t>
            </a:r>
            <a:r>
              <a:rPr lang="en-US" dirty="0"/>
              <a:t> Languages</a:t>
            </a:r>
          </a:p>
          <a:p>
            <a:pPr lvl="1"/>
            <a:r>
              <a:rPr lang="en-US" dirty="0"/>
              <a:t>Developed in </a:t>
            </a:r>
            <a:r>
              <a:rPr lang="en-US" b="1" dirty="0"/>
              <a:t>1976</a:t>
            </a:r>
            <a:r>
              <a:rPr lang="en-US" dirty="0"/>
              <a:t> as </a:t>
            </a:r>
            <a:r>
              <a:rPr lang="en-US" b="1" dirty="0"/>
              <a:t>Bell Labs</a:t>
            </a:r>
            <a:r>
              <a:rPr lang="en-US" dirty="0"/>
              <a:t> by John Chambers</a:t>
            </a:r>
          </a:p>
          <a:p>
            <a:pPr lvl="1"/>
            <a:r>
              <a:rPr lang="en-US" b="1" dirty="0"/>
              <a:t>Replaced Fortran </a:t>
            </a:r>
            <a:r>
              <a:rPr lang="en-US" dirty="0"/>
              <a:t>by providing higher level APIs, graphics</a:t>
            </a:r>
          </a:p>
          <a:p>
            <a:pPr lvl="1"/>
            <a:r>
              <a:rPr lang="en-US" dirty="0"/>
              <a:t>Developed </a:t>
            </a:r>
            <a:r>
              <a:rPr lang="en-US" b="1" dirty="0"/>
              <a:t>formula syntax </a:t>
            </a:r>
            <a:r>
              <a:rPr lang="en-US" dirty="0"/>
              <a:t>for describing models</a:t>
            </a:r>
          </a:p>
          <a:p>
            <a:pPr lvl="1"/>
            <a:r>
              <a:rPr lang="en-US" dirty="0"/>
              <a:t>Eventually replaced by R …</a:t>
            </a:r>
          </a:p>
          <a:p>
            <a:r>
              <a:rPr lang="en-US" dirty="0"/>
              <a:t>R </a:t>
            </a:r>
            <a:r>
              <a:rPr lang="en-US" b="1" dirty="0"/>
              <a:t>open-source</a:t>
            </a:r>
            <a:r>
              <a:rPr lang="en-US" dirty="0"/>
              <a:t> implementation of S (S-Plus)</a:t>
            </a:r>
          </a:p>
          <a:p>
            <a:pPr lvl="1"/>
            <a:r>
              <a:rPr lang="en-US" dirty="0"/>
              <a:t>Developed in </a:t>
            </a:r>
            <a:r>
              <a:rPr lang="en-US" b="1" dirty="0"/>
              <a:t>1990’s</a:t>
            </a:r>
            <a:r>
              <a:rPr lang="en-US" dirty="0"/>
              <a:t> at University of Auckland </a:t>
            </a:r>
          </a:p>
          <a:p>
            <a:pPr lvl="2"/>
            <a:r>
              <a:rPr lang="en-US" dirty="0"/>
              <a:t>Ross Ihaka, Robert Gentleman </a:t>
            </a:r>
          </a:p>
          <a:p>
            <a:pPr lvl="1"/>
            <a:r>
              <a:rPr lang="en-US" dirty="0"/>
              <a:t>Like S/S-Plus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Linear algebra abstractions </a:t>
            </a:r>
          </a:p>
          <a:p>
            <a:pPr lvl="1"/>
            <a:r>
              <a:rPr lang="en-US" b="1" dirty="0"/>
              <a:t>Rich set of libraries </a:t>
            </a:r>
            <a:r>
              <a:rPr lang="en-US" dirty="0"/>
              <a:t>for statistical analysis </a:t>
            </a:r>
          </a:p>
          <a:p>
            <a:pPr lvl="1"/>
            <a:r>
              <a:rPr lang="en-US" dirty="0"/>
              <a:t>Still widely used</a:t>
            </a:r>
          </a:p>
        </p:txBody>
      </p:sp>
    </p:spTree>
    <p:extLst>
      <p:ext uri="{BB962C8B-B14F-4D97-AF65-F5344CB8AC3E}">
        <p14:creationId xmlns:p14="http://schemas.microsoft.com/office/powerpoint/2010/main" val="370250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3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C3041F-97AC-8A44-AD04-8FE71F19F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JANUS: Fast and Flexible Deep Learning via Symbolic Graph Execution of Imperative Programs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9CEF0E-C17E-424E-B147-4610478BD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065378"/>
          </a:xfrm>
        </p:spPr>
        <p:txBody>
          <a:bodyPr>
            <a:normAutofit/>
          </a:bodyPr>
          <a:lstStyle/>
          <a:p>
            <a:r>
              <a:rPr lang="en-US" dirty="0"/>
              <a:t>Eunji </a:t>
            </a:r>
            <a:r>
              <a:rPr lang="en-US" dirty="0" err="1"/>
              <a:t>Jeong</a:t>
            </a:r>
            <a:r>
              <a:rPr lang="en-US" dirty="0"/>
              <a:t>* et al. at Seoul National University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737429-D369-9F4B-9245-50245056B1D6}"/>
              </a:ext>
            </a:extLst>
          </p:cNvPr>
          <p:cNvSpPr/>
          <p:nvPr/>
        </p:nvSpPr>
        <p:spPr>
          <a:xfrm>
            <a:off x="8334325" y="6396608"/>
            <a:ext cx="3752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*Currently visiting in the RISE Lab</a:t>
            </a:r>
          </a:p>
        </p:txBody>
      </p:sp>
    </p:spTree>
    <p:extLst>
      <p:ext uri="{BB962C8B-B14F-4D97-AF65-F5344CB8AC3E}">
        <p14:creationId xmlns:p14="http://schemas.microsoft.com/office/powerpoint/2010/main" val="314467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6918B9-71D7-7248-9A67-5656F79D4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ED9584-BE91-8A44-8D1D-03C181DF0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176" y="1621091"/>
            <a:ext cx="11743824" cy="4988426"/>
          </a:xfrm>
        </p:spPr>
        <p:txBody>
          <a:bodyPr>
            <a:normAutofit/>
          </a:bodyPr>
          <a:lstStyle/>
          <a:p>
            <a:r>
              <a:rPr lang="en-US" sz="3200" dirty="0"/>
              <a:t>In response to </a:t>
            </a:r>
            <a:r>
              <a:rPr lang="en-US" sz="3200" dirty="0" err="1"/>
              <a:t>PyTorch</a:t>
            </a:r>
            <a:r>
              <a:rPr lang="en-US" sz="3200" dirty="0"/>
              <a:t> Google recently released </a:t>
            </a:r>
            <a:r>
              <a:rPr lang="en-US" sz="3200" b="1" dirty="0" err="1"/>
              <a:t>TesorFlow</a:t>
            </a:r>
            <a:r>
              <a:rPr lang="en-US" sz="3200" b="1" dirty="0"/>
              <a:t> Eager</a:t>
            </a:r>
            <a:endParaRPr lang="en-US" sz="2800" b="1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b="1" dirty="0"/>
          </a:p>
          <a:p>
            <a:pPr lvl="1"/>
            <a:r>
              <a:rPr lang="en-US" sz="2800" b="1" dirty="0"/>
              <a:t>Pro:</a:t>
            </a:r>
            <a:r>
              <a:rPr lang="en-US" sz="2800" dirty="0"/>
              <a:t> Simplifies programming especially for </a:t>
            </a:r>
            <a:r>
              <a:rPr lang="en-US" sz="2800" b="1" dirty="0"/>
              <a:t>dynamic graphs</a:t>
            </a:r>
          </a:p>
          <a:p>
            <a:pPr lvl="1"/>
            <a:r>
              <a:rPr lang="en-US" sz="2800" b="1" dirty="0">
                <a:sym typeface="Wingdings" pitchFamily="2" charset="2"/>
              </a:rPr>
              <a:t>Con:</a:t>
            </a:r>
            <a:r>
              <a:rPr lang="en-US" sz="2800" dirty="0">
                <a:sym typeface="Wingdings" pitchFamily="2" charset="2"/>
              </a:rPr>
              <a:t> </a:t>
            </a:r>
            <a:r>
              <a:rPr lang="en-US" sz="2800" b="1" dirty="0">
                <a:sym typeface="Wingdings" pitchFamily="2" charset="2"/>
              </a:rPr>
              <a:t>limited opt. </a:t>
            </a:r>
            <a:r>
              <a:rPr lang="en-US" sz="2800" dirty="0">
                <a:sym typeface="Wingdings" pitchFamily="2" charset="2"/>
              </a:rPr>
              <a:t>and </a:t>
            </a:r>
            <a:r>
              <a:rPr lang="en-US" sz="2800" b="1" dirty="0">
                <a:sym typeface="Wingdings" pitchFamily="2" charset="2"/>
              </a:rPr>
              <a:t>interpreted execution</a:t>
            </a:r>
            <a:r>
              <a:rPr lang="en-US" sz="2800" dirty="0">
                <a:sym typeface="Wingdings" pitchFamily="2" charset="2"/>
              </a:rPr>
              <a:t>  </a:t>
            </a:r>
            <a:br>
              <a:rPr lang="en-US" sz="2800" dirty="0">
                <a:sym typeface="Wingdings" pitchFamily="2" charset="2"/>
              </a:rPr>
            </a:br>
            <a:r>
              <a:rPr lang="en-US" sz="2800" dirty="0">
                <a:sym typeface="Wingdings" pitchFamily="2" charset="2"/>
              </a:rPr>
              <a:t>degraded training performance </a:t>
            </a:r>
          </a:p>
          <a:p>
            <a:pPr lvl="2"/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A9DBA9-2CE8-3248-A5E8-5129C350A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69" y="2795764"/>
            <a:ext cx="12192000" cy="220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6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B6B8A-9FF5-BE46-BD36-539C2B23B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D579E-7B8C-1F4E-9E7B-A8FF80101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Convert imperative executions into dataflow graphs</a:t>
            </a:r>
          </a:p>
          <a:p>
            <a:r>
              <a:rPr lang="en-US" b="1" dirty="0"/>
              <a:t>Combines:</a:t>
            </a:r>
          </a:p>
          <a:p>
            <a:pPr lvl="1"/>
            <a:r>
              <a:rPr lang="en-US" dirty="0"/>
              <a:t>Python </a:t>
            </a:r>
            <a:r>
              <a:rPr lang="en-US" b="1" dirty="0"/>
              <a:t>program analysis</a:t>
            </a:r>
            <a:r>
              <a:rPr lang="en-US" dirty="0"/>
              <a:t> to generate symbolic graph</a:t>
            </a:r>
          </a:p>
          <a:p>
            <a:pPr lvl="1"/>
            <a:r>
              <a:rPr lang="en-US" dirty="0"/>
              <a:t>Execution </a:t>
            </a:r>
            <a:r>
              <a:rPr lang="en-US" b="1" dirty="0"/>
              <a:t>profiling </a:t>
            </a:r>
            <a:r>
              <a:rPr lang="en-US" dirty="0"/>
              <a:t>to observe outcomes of dynamic comp.</a:t>
            </a:r>
          </a:p>
          <a:p>
            <a:r>
              <a:rPr lang="en-US" dirty="0"/>
              <a:t>Leverage profiling to </a:t>
            </a:r>
            <a:r>
              <a:rPr lang="en-US" b="1" dirty="0"/>
              <a:t>speculate</a:t>
            </a:r>
            <a:r>
              <a:rPr lang="en-US" dirty="0"/>
              <a:t> on dynamics when constructing symbolic graph</a:t>
            </a:r>
          </a:p>
          <a:p>
            <a:pPr lvl="1"/>
            <a:r>
              <a:rPr lang="en-US" b="1" dirty="0"/>
              <a:t>Check assumptions</a:t>
            </a:r>
            <a:r>
              <a:rPr lang="en-US" dirty="0"/>
              <a:t> at runtime </a:t>
            </a:r>
          </a:p>
          <a:p>
            <a:r>
              <a:rPr lang="en-US" dirty="0"/>
              <a:t>If </a:t>
            </a:r>
            <a:r>
              <a:rPr lang="en-US" b="1" dirty="0"/>
              <a:t>assumptions are violated</a:t>
            </a:r>
            <a:r>
              <a:rPr lang="en-US" dirty="0"/>
              <a:t> </a:t>
            </a:r>
            <a:r>
              <a:rPr lang="en-US" i="1" u="sng" dirty="0"/>
              <a:t>safely</a:t>
            </a:r>
            <a:r>
              <a:rPr lang="en-US" dirty="0"/>
              <a:t> re-execute imperative code</a:t>
            </a:r>
          </a:p>
        </p:txBody>
      </p:sp>
    </p:spTree>
    <p:extLst>
      <p:ext uri="{BB962C8B-B14F-4D97-AF65-F5344CB8AC3E}">
        <p14:creationId xmlns:p14="http://schemas.microsoft.com/office/powerpoint/2010/main" val="370528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C25A8-B3F2-A044-A5EB-E3182D4C1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think about when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BA21A-93A9-D743-9FEB-EFC344B39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Opportunities for re-execution during training process</a:t>
            </a:r>
          </a:p>
          <a:p>
            <a:r>
              <a:rPr lang="en-US" dirty="0"/>
              <a:t>Additional optimizations that could be introduced</a:t>
            </a:r>
          </a:p>
          <a:p>
            <a:r>
              <a:rPr lang="en-US" dirty="0"/>
              <a:t>Implications on model deployment (inference)</a:t>
            </a:r>
          </a:p>
          <a:p>
            <a:pPr marL="14287" indent="0">
              <a:buNone/>
            </a:pPr>
            <a:r>
              <a:rPr lang="en-US" dirty="0"/>
              <a:t>Suggested Additional Reading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hlinkClick r:id="rId2"/>
              </a:rPr>
              <a:t>TensorFlow Eager: A Multi-Stage, Python-Embedded DSL for Machine Learning</a:t>
            </a:r>
            <a:r>
              <a:rPr lang="en-US" dirty="0"/>
              <a:t> (SysML’19)</a:t>
            </a:r>
          </a:p>
        </p:txBody>
      </p:sp>
    </p:spTree>
    <p:extLst>
      <p:ext uri="{BB962C8B-B14F-4D97-AF65-F5344CB8AC3E}">
        <p14:creationId xmlns:p14="http://schemas.microsoft.com/office/powerpoint/2010/main" val="142713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8022D0-2CC8-274E-AD52-526883D8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Done!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B03EB0-CD06-AA42-ACC8-FEF68D24B2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803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9D2760-D615-3C48-BFCC-852589797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028" y="-3404200"/>
            <a:ext cx="11515372" cy="1325563"/>
          </a:xfrm>
        </p:spPr>
        <p:txBody>
          <a:bodyPr/>
          <a:lstStyle/>
          <a:p>
            <a:r>
              <a:rPr lang="en-US" dirty="0"/>
              <a:t>Early ML / Stats Languages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9E84B72-AAE5-394F-9081-BFAC421208C5}"/>
              </a:ext>
            </a:extLst>
          </p:cNvPr>
          <p:cNvSpPr txBox="1">
            <a:spLocks/>
          </p:cNvSpPr>
          <p:nvPr/>
        </p:nvSpPr>
        <p:spPr>
          <a:xfrm>
            <a:off x="575028" y="420131"/>
            <a:ext cx="11125276" cy="6215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Matlab</a:t>
            </a:r>
            <a:r>
              <a:rPr lang="en-US" b="1" dirty="0"/>
              <a:t> </a:t>
            </a:r>
            <a:r>
              <a:rPr lang="en-US" dirty="0"/>
              <a:t>(Matrix Laboratory) – Numerical Computing Sys.</a:t>
            </a:r>
          </a:p>
          <a:p>
            <a:pPr lvl="1"/>
            <a:r>
              <a:rPr lang="en-US" dirty="0"/>
              <a:t>Developed in </a:t>
            </a:r>
            <a:r>
              <a:rPr lang="en-US" b="1" dirty="0"/>
              <a:t>1970s</a:t>
            </a:r>
            <a:r>
              <a:rPr lang="en-US" dirty="0"/>
              <a:t> at the University of New Mexico by Cleve </a:t>
            </a:r>
            <a:r>
              <a:rPr lang="en-US" dirty="0" err="1"/>
              <a:t>Moler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Designed to </a:t>
            </a:r>
            <a:r>
              <a:rPr lang="en-US" b="1" dirty="0"/>
              <a:t>simplify access</a:t>
            </a:r>
            <a:r>
              <a:rPr lang="en-US" dirty="0"/>
              <a:t> to </a:t>
            </a:r>
            <a:r>
              <a:rPr lang="en-US" b="1" dirty="0"/>
              <a:t>LINPACK</a:t>
            </a:r>
            <a:r>
              <a:rPr lang="en-US" dirty="0"/>
              <a:t> and </a:t>
            </a:r>
            <a:r>
              <a:rPr lang="en-US" b="1" dirty="0"/>
              <a:t>EISPACK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sym typeface="Wingdings" pitchFamily="2" charset="2"/>
              </a:rPr>
              <a:t>Reasonable </a:t>
            </a:r>
            <a:r>
              <a:rPr lang="en-US" b="1" dirty="0">
                <a:sym typeface="Wingdings" pitchFamily="2" charset="2"/>
              </a:rPr>
              <a:t>integration with C/Fortran</a:t>
            </a:r>
            <a:endParaRPr lang="en-US" dirty="0"/>
          </a:p>
          <a:p>
            <a:pPr lvl="1"/>
            <a:r>
              <a:rPr lang="en-US" dirty="0"/>
              <a:t>Rich </a:t>
            </a:r>
            <a:r>
              <a:rPr lang="en-US" b="1" dirty="0"/>
              <a:t>graphical interface</a:t>
            </a:r>
            <a:r>
              <a:rPr lang="en-US" dirty="0"/>
              <a:t> with support for graphical programming</a:t>
            </a:r>
          </a:p>
          <a:p>
            <a:pPr lvl="2"/>
            <a:r>
              <a:rPr lang="en-US" dirty="0"/>
              <a:t>Simulink</a:t>
            </a:r>
          </a:p>
          <a:p>
            <a:pPr lvl="1"/>
            <a:r>
              <a:rPr lang="en-US" dirty="0"/>
              <a:t>Expensive </a:t>
            </a:r>
            <a:r>
              <a:rPr lang="en-US" dirty="0">
                <a:sym typeface="Wingdings" pitchFamily="2" charset="2"/>
              </a:rPr>
              <a:t> Octave </a:t>
            </a:r>
            <a:r>
              <a:rPr lang="en-US" b="1" dirty="0">
                <a:sym typeface="Wingdings" pitchFamily="2" charset="2"/>
              </a:rPr>
              <a:t>limited</a:t>
            </a:r>
            <a:r>
              <a:rPr lang="en-US" dirty="0">
                <a:sym typeface="Wingdings" pitchFamily="2" charset="2"/>
              </a:rPr>
              <a:t> open-source version </a:t>
            </a:r>
            <a:endParaRPr lang="en-US" dirty="0"/>
          </a:p>
          <a:p>
            <a:pPr lvl="1"/>
            <a:r>
              <a:rPr lang="en-US" dirty="0"/>
              <a:t>Popular in applied math, engineering, and controls community</a:t>
            </a:r>
          </a:p>
          <a:p>
            <a:pPr lvl="1"/>
            <a:r>
              <a:rPr lang="en-US" b="1" dirty="0">
                <a:sym typeface="Wingdings" pitchFamily="2" charset="2"/>
              </a:rPr>
              <a:t>Extremely popular in the machine learning community</a:t>
            </a:r>
          </a:p>
          <a:p>
            <a:pPr lvl="2"/>
            <a:r>
              <a:rPr lang="en-US" dirty="0">
                <a:sym typeface="Wingdings" pitchFamily="2" charset="2"/>
              </a:rPr>
              <a:t>We would joke that ML people only knew how to program </a:t>
            </a:r>
            <a:r>
              <a:rPr lang="en-US" dirty="0" err="1">
                <a:sym typeface="Wingdings" pitchFamily="2" charset="2"/>
              </a:rPr>
              <a:t>Matlab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and then it all changed …</a:t>
            </a:r>
          </a:p>
        </p:txBody>
      </p:sp>
    </p:spTree>
    <p:extLst>
      <p:ext uri="{BB962C8B-B14F-4D97-AF65-F5344CB8AC3E}">
        <p14:creationId xmlns:p14="http://schemas.microsoft.com/office/powerpoint/2010/main" val="9818112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9D2760-D615-3C48-BFCC-852589797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028" y="117475"/>
            <a:ext cx="10801350" cy="1325563"/>
          </a:xfrm>
        </p:spPr>
        <p:txBody>
          <a:bodyPr/>
          <a:lstStyle/>
          <a:p>
            <a:r>
              <a:rPr lang="en-US" dirty="0"/>
              <a:t>Rise of the </a:t>
            </a:r>
            <a:r>
              <a:rPr lang="en-US" b="1" dirty="0"/>
              <a:t>Python</a:t>
            </a:r>
            <a:r>
              <a:rPr lang="en-US" dirty="0"/>
              <a:t> Eco-System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5C4398-9404-9640-9B0E-F9BDB67BF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028" y="1332088"/>
            <a:ext cx="11229622" cy="5322711"/>
          </a:xfrm>
        </p:spPr>
        <p:txBody>
          <a:bodyPr>
            <a:normAutofit/>
          </a:bodyPr>
          <a:lstStyle/>
          <a:p>
            <a:r>
              <a:rPr lang="en-US" dirty="0">
                <a:sym typeface="Wingdings" pitchFamily="2" charset="2"/>
              </a:rPr>
              <a:t>Development of </a:t>
            </a:r>
            <a:r>
              <a:rPr lang="en-US" b="1" dirty="0">
                <a:sym typeface="Wingdings" pitchFamily="2" charset="2"/>
              </a:rPr>
              <a:t>%</a:t>
            </a:r>
            <a:r>
              <a:rPr lang="en-US" b="1" dirty="0" err="1">
                <a:sym typeface="Wingdings" pitchFamily="2" charset="2"/>
              </a:rPr>
              <a:t>pylab</a:t>
            </a:r>
            <a:endParaRPr lang="en-US" b="1" dirty="0">
              <a:sym typeface="Wingdings" pitchFamily="2" charset="2"/>
            </a:endParaRPr>
          </a:p>
          <a:p>
            <a:pPr lvl="1"/>
            <a:r>
              <a:rPr lang="en-US" dirty="0" err="1">
                <a:sym typeface="Wingdings" pitchFamily="2" charset="2"/>
              </a:rPr>
              <a:t>iPython</a:t>
            </a:r>
            <a:r>
              <a:rPr lang="en-US" dirty="0">
                <a:sym typeface="Wingdings" pitchFamily="2" charset="2"/>
              </a:rPr>
              <a:t> (2001) + SciPy (2001) + Matplotlib (2003) + NumPy (2006)</a:t>
            </a:r>
          </a:p>
          <a:p>
            <a:pPr lvl="1"/>
            <a:r>
              <a:rPr lang="en-US" dirty="0">
                <a:sym typeface="Wingdings" pitchFamily="2" charset="2"/>
              </a:rPr>
              <a:t>Functions /APIs were like </a:t>
            </a:r>
            <a:r>
              <a:rPr lang="en-US" dirty="0" err="1">
                <a:sym typeface="Wingdings" pitchFamily="2" charset="2"/>
              </a:rPr>
              <a:t>Matlab</a:t>
            </a:r>
            <a:r>
              <a:rPr lang="en-US" dirty="0">
                <a:sym typeface="Wingdings" pitchFamily="2" charset="2"/>
              </a:rPr>
              <a:t> so easy to transition</a:t>
            </a:r>
          </a:p>
          <a:p>
            <a:pPr lvl="1"/>
            <a:r>
              <a:rPr lang="en-US" b="1" dirty="0" err="1">
                <a:sym typeface="Wingdings" pitchFamily="2" charset="2"/>
              </a:rPr>
              <a:t>Freeeeeee</a:t>
            </a:r>
            <a:r>
              <a:rPr lang="en-US" b="1" dirty="0">
                <a:sym typeface="Wingdings" pitchFamily="2" charset="2"/>
              </a:rPr>
              <a:t>!  </a:t>
            </a:r>
          </a:p>
          <a:p>
            <a:r>
              <a:rPr lang="en-US" b="1" dirty="0" err="1">
                <a:sym typeface="Wingdings" pitchFamily="2" charset="2"/>
              </a:rPr>
              <a:t>Scikit</a:t>
            </a:r>
            <a:r>
              <a:rPr lang="en-US" b="1" dirty="0">
                <a:sym typeface="Wingdings" pitchFamily="2" charset="2"/>
              </a:rPr>
              <a:t>-learn</a:t>
            </a:r>
            <a:r>
              <a:rPr lang="en-US" dirty="0">
                <a:sym typeface="Wingdings" pitchFamily="2" charset="2"/>
              </a:rPr>
              <a:t> – basic ML algorithms and models (2007)</a:t>
            </a:r>
          </a:p>
          <a:p>
            <a:pPr lvl="1"/>
            <a:r>
              <a:rPr lang="en-US" dirty="0">
                <a:sym typeface="Wingdings" pitchFamily="2" charset="2"/>
              </a:rPr>
              <a:t>Started as Google summer of code project  </a:t>
            </a:r>
            <a:r>
              <a:rPr lang="en-US" b="1" dirty="0">
                <a:sym typeface="Wingdings" pitchFamily="2" charset="2"/>
              </a:rPr>
              <a:t>developed by INRIA</a:t>
            </a:r>
          </a:p>
          <a:p>
            <a:pPr lvl="1"/>
            <a:r>
              <a:rPr lang="en-US" dirty="0">
                <a:sym typeface="Wingdings" pitchFamily="2" charset="2"/>
              </a:rPr>
              <a:t>Wide range of standard machine learning techniques</a:t>
            </a:r>
          </a:p>
          <a:p>
            <a:r>
              <a:rPr lang="en-US" dirty="0">
                <a:sym typeface="Wingdings" pitchFamily="2" charset="2"/>
              </a:rPr>
              <a:t>~2012 large fraction of ML community </a:t>
            </a:r>
            <a:r>
              <a:rPr lang="en-US" dirty="0" err="1">
                <a:sym typeface="Wingdings" pitchFamily="2" charset="2"/>
              </a:rPr>
              <a:t>Matlab</a:t>
            </a:r>
            <a:r>
              <a:rPr lang="en-US" dirty="0">
                <a:sym typeface="Wingdings" pitchFamily="2" charset="2"/>
              </a:rPr>
              <a:t>  Python</a:t>
            </a:r>
          </a:p>
          <a:p>
            <a:pPr lvl="1"/>
            <a:r>
              <a:rPr lang="en-US" dirty="0">
                <a:sym typeface="Wingdings" pitchFamily="2" charset="2"/>
              </a:rPr>
              <a:t>Why?</a:t>
            </a:r>
          </a:p>
          <a:p>
            <a:r>
              <a:rPr lang="en-US" dirty="0">
                <a:sym typeface="Wingdings" pitchFamily="2" charset="2"/>
              </a:rPr>
              <a:t>Development remained focused on </a:t>
            </a:r>
            <a:r>
              <a:rPr lang="en-US" b="1" dirty="0">
                <a:sym typeface="Wingdings" pitchFamily="2" charset="2"/>
              </a:rPr>
              <a:t>algorithms libraries</a:t>
            </a:r>
          </a:p>
        </p:txBody>
      </p:sp>
    </p:spTree>
    <p:extLst>
      <p:ext uri="{BB962C8B-B14F-4D97-AF65-F5344CB8AC3E}">
        <p14:creationId xmlns:p14="http://schemas.microsoft.com/office/powerpoint/2010/main" val="195718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C42B1-61CB-D143-AEE8-19F42263E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0"/>
            <a:ext cx="10801350" cy="1325563"/>
          </a:xfrm>
        </p:spPr>
        <p:txBody>
          <a:bodyPr/>
          <a:lstStyle/>
          <a:p>
            <a:r>
              <a:rPr lang="en-US" dirty="0"/>
              <a:t>Machine Learning Libraries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D8632-2395-0549-8A61-8459E019A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" y="1157101"/>
            <a:ext cx="11511844" cy="582121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LIBLINEAR/LIBSVM </a:t>
            </a:r>
            <a:r>
              <a:rPr lang="en-US" dirty="0"/>
              <a:t>(2008) – </a:t>
            </a:r>
            <a:r>
              <a:rPr lang="en-US" b="1" dirty="0"/>
              <a:t>fast algorithms</a:t>
            </a:r>
            <a:r>
              <a:rPr lang="en-US" dirty="0"/>
              <a:t> for fitting linear models and kernelized SVMs </a:t>
            </a:r>
          </a:p>
          <a:p>
            <a:pPr lvl="1"/>
            <a:r>
              <a:rPr lang="en-US" dirty="0"/>
              <a:t>Developed at National Taiwan University for (still used in </a:t>
            </a:r>
            <a:r>
              <a:rPr lang="en-US" dirty="0" err="1"/>
              <a:t>Sklearn</a:t>
            </a:r>
            <a:r>
              <a:rPr lang="en-US" dirty="0"/>
              <a:t>)</a:t>
            </a:r>
          </a:p>
          <a:p>
            <a:r>
              <a:rPr lang="en-US" b="1" dirty="0" err="1"/>
              <a:t>Vowpal</a:t>
            </a:r>
            <a:r>
              <a:rPr lang="en-US" b="1" dirty="0"/>
              <a:t> Wabbit</a:t>
            </a:r>
            <a:r>
              <a:rPr lang="en-US" dirty="0"/>
              <a:t>  (2010?) – </a:t>
            </a:r>
            <a:r>
              <a:rPr lang="en-US" b="1" dirty="0"/>
              <a:t>out-of-core</a:t>
            </a:r>
            <a:r>
              <a:rPr lang="en-US" dirty="0"/>
              <a:t> learning for generalized linear models and others</a:t>
            </a:r>
          </a:p>
          <a:p>
            <a:pPr lvl="1"/>
            <a:r>
              <a:rPr lang="en-US" dirty="0"/>
              <a:t>Developed by John Langford while at Yahoo! </a:t>
            </a:r>
          </a:p>
          <a:p>
            <a:pPr lvl="1"/>
            <a:r>
              <a:rPr lang="en-US" dirty="0"/>
              <a:t>Popular for high-dimensional features</a:t>
            </a:r>
          </a:p>
          <a:p>
            <a:r>
              <a:rPr lang="en-US" b="1" dirty="0"/>
              <a:t>Weka</a:t>
            </a:r>
            <a:r>
              <a:rPr lang="en-US" dirty="0"/>
              <a:t> (Java version 1997)</a:t>
            </a:r>
            <a:r>
              <a:rPr lang="en-US" b="1" dirty="0"/>
              <a:t> </a:t>
            </a:r>
            <a:r>
              <a:rPr lang="en-US" dirty="0"/>
              <a:t>– Collection of ML algorithms for Java </a:t>
            </a:r>
          </a:p>
          <a:p>
            <a:pPr lvl="1"/>
            <a:r>
              <a:rPr lang="en-US" dirty="0"/>
              <a:t>Developed at the University of Waikato in New Zealand</a:t>
            </a:r>
          </a:p>
          <a:p>
            <a:pPr lvl="1"/>
            <a:r>
              <a:rPr lang="en-US" dirty="0"/>
              <a:t>Provided tools for visualizing and analyzing data</a:t>
            </a:r>
          </a:p>
          <a:p>
            <a:r>
              <a:rPr lang="en-US" b="1" dirty="0" err="1"/>
              <a:t>Xgboost</a:t>
            </a:r>
            <a:r>
              <a:rPr lang="en-US" dirty="0"/>
              <a:t> (2014) – </a:t>
            </a:r>
            <a:r>
              <a:rPr lang="en-US" b="1" dirty="0"/>
              <a:t>distributed</a:t>
            </a:r>
            <a:r>
              <a:rPr lang="en-US" dirty="0"/>
              <a:t> boosted decision trees </a:t>
            </a:r>
          </a:p>
          <a:p>
            <a:pPr lvl="1"/>
            <a:r>
              <a:rPr lang="en-US" dirty="0"/>
              <a:t>Developed by </a:t>
            </a:r>
            <a:r>
              <a:rPr lang="en-US" dirty="0" err="1"/>
              <a:t>Tianqi</a:t>
            </a:r>
            <a:r>
              <a:rPr lang="en-US" dirty="0"/>
              <a:t> Chen at University of Washington</a:t>
            </a:r>
          </a:p>
          <a:p>
            <a:r>
              <a:rPr lang="en-US" dirty="0"/>
              <a:t>Many more …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96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BF4FE-FC79-C044-B622-E3D7CF072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06" y="197641"/>
            <a:ext cx="11495388" cy="1325563"/>
          </a:xfrm>
        </p:spPr>
        <p:txBody>
          <a:bodyPr/>
          <a:lstStyle/>
          <a:p>
            <a:r>
              <a:rPr lang="en-US" b="1" dirty="0"/>
              <a:t>Distributed</a:t>
            </a:r>
            <a:r>
              <a:rPr lang="en-US" dirty="0"/>
              <a:t> Machine Learning Frameworks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BE856-7839-DE47-B248-45A038C35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" y="1646238"/>
            <a:ext cx="11184467" cy="4351339"/>
          </a:xfrm>
        </p:spPr>
        <p:txBody>
          <a:bodyPr>
            <a:normAutofit/>
          </a:bodyPr>
          <a:lstStyle/>
          <a:p>
            <a:r>
              <a:rPr lang="en-US" b="1" dirty="0"/>
              <a:t>Mahout</a:t>
            </a:r>
            <a:r>
              <a:rPr lang="en-US" dirty="0"/>
              <a:t> (2009) – </a:t>
            </a:r>
            <a:r>
              <a:rPr lang="en-US" b="1" dirty="0"/>
              <a:t>ML algorithms</a:t>
            </a:r>
            <a:r>
              <a:rPr lang="en-US" dirty="0"/>
              <a:t> on Hadoop</a:t>
            </a:r>
          </a:p>
          <a:p>
            <a:pPr lvl="1"/>
            <a:r>
              <a:rPr lang="en-US" dirty="0"/>
              <a:t>Early distributed ML library with </a:t>
            </a:r>
            <a:r>
              <a:rPr lang="en-US" b="1" dirty="0"/>
              <a:t>“recommender algorithms”</a:t>
            </a:r>
          </a:p>
          <a:p>
            <a:pPr lvl="1"/>
            <a:r>
              <a:rPr lang="en-US" dirty="0"/>
              <a:t>Unable to leverage memory caching </a:t>
            </a:r>
          </a:p>
          <a:p>
            <a:r>
              <a:rPr lang="en-US" b="1" dirty="0" err="1"/>
              <a:t>GraphLab</a:t>
            </a:r>
            <a:r>
              <a:rPr lang="en-US" dirty="0"/>
              <a:t> (2010) – Framework for </a:t>
            </a:r>
            <a:r>
              <a:rPr lang="en-US" b="1" dirty="0"/>
              <a:t>graph structured algorithms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Contained library of </a:t>
            </a:r>
            <a:r>
              <a:rPr lang="en-US" dirty="0" err="1"/>
              <a:t>algs</a:t>
            </a:r>
            <a:r>
              <a:rPr lang="en-US" dirty="0"/>
              <a:t>. (e.g., Gibbs Sampling, </a:t>
            </a:r>
            <a:r>
              <a:rPr lang="en-US" dirty="0" err="1"/>
              <a:t>LoopyBP</a:t>
            </a:r>
            <a:r>
              <a:rPr lang="en-US" dirty="0"/>
              <a:t>, …)</a:t>
            </a:r>
          </a:p>
          <a:p>
            <a:pPr lvl="1"/>
            <a:r>
              <a:rPr lang="en-US" dirty="0"/>
              <a:t>Developed new abstractions for distributed graph </a:t>
            </a:r>
            <a:r>
              <a:rPr lang="en-US" dirty="0" err="1"/>
              <a:t>algs</a:t>
            </a:r>
            <a:r>
              <a:rPr lang="en-US" dirty="0"/>
              <a:t>.</a:t>
            </a:r>
          </a:p>
          <a:p>
            <a:r>
              <a:rPr lang="en-US" b="1" dirty="0"/>
              <a:t>Spark </a:t>
            </a:r>
            <a:r>
              <a:rPr lang="en-US" b="1" dirty="0" err="1"/>
              <a:t>mllib</a:t>
            </a:r>
            <a:r>
              <a:rPr lang="en-US" b="1" dirty="0"/>
              <a:t> / </a:t>
            </a:r>
            <a:r>
              <a:rPr lang="en-US" b="1" dirty="0" err="1"/>
              <a:t>SparkML</a:t>
            </a:r>
            <a:r>
              <a:rPr lang="en-US" dirty="0"/>
              <a:t> (2014) </a:t>
            </a:r>
            <a:r>
              <a:rPr lang="en-US" dirty="0">
                <a:sym typeface="Wingdings" pitchFamily="2" charset="2"/>
              </a:rPr>
              <a:t>– ML algorithms for Spark</a:t>
            </a:r>
          </a:p>
          <a:p>
            <a:pPr lvl="1"/>
            <a:r>
              <a:rPr lang="en-US" dirty="0">
                <a:sym typeface="Wingdings" pitchFamily="2" charset="2"/>
              </a:rPr>
              <a:t>Leverages memory caching </a:t>
            </a:r>
          </a:p>
          <a:p>
            <a:pPr lvl="1"/>
            <a:r>
              <a:rPr lang="en-US" dirty="0">
                <a:sym typeface="Wingdings" pitchFamily="2" charset="2"/>
              </a:rPr>
              <a:t>Benefits from work on </a:t>
            </a:r>
            <a:r>
              <a:rPr lang="en-US" dirty="0" err="1">
                <a:sym typeface="Wingdings" pitchFamily="2" charset="2"/>
              </a:rPr>
              <a:t>GraphLab</a:t>
            </a:r>
            <a:r>
              <a:rPr lang="en-US" dirty="0">
                <a:sym typeface="Wingdings" pitchFamily="2" charset="2"/>
              </a:rPr>
              <a:t>/</a:t>
            </a:r>
            <a:r>
              <a:rPr lang="en-US" dirty="0" err="1">
                <a:sym typeface="Wingdings" pitchFamily="2" charset="2"/>
              </a:rPr>
              <a:t>Sklearn</a:t>
            </a:r>
            <a:r>
              <a:rPr lang="en-US" dirty="0">
                <a:sym typeface="Wingdings" pitchFamily="2" charset="2"/>
              </a:rPr>
              <a:t>/</a:t>
            </a:r>
            <a:r>
              <a:rPr lang="en-US" dirty="0" err="1">
                <a:sym typeface="Wingdings" pitchFamily="2" charset="2"/>
              </a:rPr>
              <a:t>SystemML</a:t>
            </a:r>
            <a:endParaRPr lang="en-US" dirty="0"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75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theme/theme1.xml><?xml version="1.0" encoding="utf-8"?>
<a:theme xmlns:a="http://schemas.openxmlformats.org/drawingml/2006/main" name="2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42095</TotalTime>
  <Words>2382</Words>
  <Application>Microsoft Macintosh PowerPoint</Application>
  <PresentationFormat>Widescreen</PresentationFormat>
  <Paragraphs>457</Paragraphs>
  <Slides>54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Aharoni</vt:lpstr>
      <vt:lpstr>Arial</vt:lpstr>
      <vt:lpstr>Calibri</vt:lpstr>
      <vt:lpstr>Century Gothic</vt:lpstr>
      <vt:lpstr>Helvetica Neue</vt:lpstr>
      <vt:lpstr>Helvetica Neue Light</vt:lpstr>
      <vt:lpstr>Monaco</vt:lpstr>
      <vt:lpstr>Wingdings</vt:lpstr>
      <vt:lpstr>2_Office Theme</vt:lpstr>
      <vt:lpstr>AI-Systems Machine Learning Frameworks</vt:lpstr>
      <vt:lpstr>Class Projects</vt:lpstr>
      <vt:lpstr>Objectives For Today</vt:lpstr>
      <vt:lpstr>Historical Context</vt:lpstr>
      <vt:lpstr>Early ML / Stats Languages</vt:lpstr>
      <vt:lpstr>Early ML / Stats Languages</vt:lpstr>
      <vt:lpstr>Rise of the Python Eco-System</vt:lpstr>
      <vt:lpstr>Machine Learning Libraries </vt:lpstr>
      <vt:lpstr>Distributed Machine Learning Frameworks</vt:lpstr>
      <vt:lpstr>Languages vs Algorithm Libraries</vt:lpstr>
      <vt:lpstr>Embedded Domain Specific Languages</vt:lpstr>
      <vt:lpstr>Machine Learning Pipelines</vt:lpstr>
      <vt:lpstr>SystemML (VLDB’16)</vt:lpstr>
      <vt:lpstr>Keystone ML (ICDE’17)</vt:lpstr>
      <vt:lpstr>Languages vs Algorithm Libraries</vt:lpstr>
      <vt:lpstr>Review of  Automatic Differentiation</vt:lpstr>
      <vt:lpstr>Automatic Differentiation</vt:lpstr>
      <vt:lpstr>Illustration from  “Automatic Differentiation in Machine Learning: a Survey” </vt:lpstr>
      <vt:lpstr>Illustration from  “Automatic Differentiation in Machine Learning: a Survey” </vt:lpstr>
      <vt:lpstr>Illustration from  “Automatic Differentiation in Machine Learning: a Survey” </vt:lpstr>
      <vt:lpstr>Illustration from  “Automatic Differentiation in Machine Learning: a Survey” </vt:lpstr>
      <vt:lpstr>Illustration from  “Automatic Differentiation in Machine Learning: a Survey” </vt:lpstr>
      <vt:lpstr>Key Ideas in Automatic Differentiation </vt:lpstr>
      <vt:lpstr>Forward Differentiation (Example)</vt:lpstr>
      <vt:lpstr>Forward Differentiation (Example)</vt:lpstr>
      <vt:lpstr>Backward (Reverse) Differentiation</vt:lpstr>
      <vt:lpstr>Backward (Reverse) Differentiation</vt:lpstr>
      <vt:lpstr>Deep Learning Frameworks</vt:lpstr>
      <vt:lpstr>Declarative vs Imperative Abstractions</vt:lpstr>
      <vt:lpstr>Theano – Original Deep Learning Framework</vt:lpstr>
      <vt:lpstr>PowerPoint Presentation</vt:lpstr>
      <vt:lpstr>PowerPoint Presentation</vt:lpstr>
      <vt:lpstr>Theano Compilation of Functions</vt:lpstr>
      <vt:lpstr>Theano Compilation of Functions</vt:lpstr>
      <vt:lpstr>Theano Compilation of Functions</vt:lpstr>
      <vt:lpstr>Theano Compilation of Functions</vt:lpstr>
      <vt:lpstr>Theano Compilation of Functions</vt:lpstr>
      <vt:lpstr>What happened to Theano?</vt:lpstr>
      <vt:lpstr>PyTorch</vt:lpstr>
      <vt:lpstr>This weeks readings</vt:lpstr>
      <vt:lpstr>Reading for the Week</vt:lpstr>
      <vt:lpstr>Extra Suggested Reading</vt:lpstr>
      <vt:lpstr>Automatic differentiation in ML: Where we are and where we should be going?</vt:lpstr>
      <vt:lpstr>Automatic differentiation in ML: Where we are and where we should be going?</vt:lpstr>
      <vt:lpstr>TensorFlow: A System for Large-Scale Machine Learning</vt:lpstr>
      <vt:lpstr>Context</vt:lpstr>
      <vt:lpstr>Big Ideas</vt:lpstr>
      <vt:lpstr>Recent advances in TensorFlow</vt:lpstr>
      <vt:lpstr>What to think about when reading</vt:lpstr>
      <vt:lpstr>JANUS: Fast and Flexible Deep Learning via Symbolic Graph Execution of Imperative Programs</vt:lpstr>
      <vt:lpstr>Context</vt:lpstr>
      <vt:lpstr>Big Ideas</vt:lpstr>
      <vt:lpstr>What to think about when reading</vt:lpstr>
      <vt:lpstr>Done!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Low-Latency Online Prediction Serving System</dc:title>
  <dc:creator>Joseph Gonzalez</dc:creator>
  <cp:lastModifiedBy>Joseph Gonzalez</cp:lastModifiedBy>
  <cp:revision>1013</cp:revision>
  <cp:lastPrinted>2019-09-23T18:56:58Z</cp:lastPrinted>
  <dcterms:created xsi:type="dcterms:W3CDTF">2016-06-11T00:34:45Z</dcterms:created>
  <dcterms:modified xsi:type="dcterms:W3CDTF">2019-09-23T23:36:35Z</dcterms:modified>
</cp:coreProperties>
</file>